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809" r:id="rId2"/>
    <p:sldId id="1001" r:id="rId3"/>
    <p:sldId id="1005" r:id="rId4"/>
    <p:sldId id="1006" r:id="rId5"/>
    <p:sldId id="1002" r:id="rId6"/>
    <p:sldId id="1012" r:id="rId7"/>
    <p:sldId id="1013" r:id="rId8"/>
    <p:sldId id="1007" r:id="rId9"/>
    <p:sldId id="1008" r:id="rId10"/>
    <p:sldId id="1004" r:id="rId11"/>
    <p:sldId id="1014" r:id="rId12"/>
    <p:sldId id="1017" r:id="rId13"/>
    <p:sldId id="1018" r:id="rId14"/>
    <p:sldId id="1019" r:id="rId15"/>
    <p:sldId id="1020" r:id="rId16"/>
    <p:sldId id="1016" r:id="rId17"/>
    <p:sldId id="1015" r:id="rId18"/>
    <p:sldId id="1011" r:id="rId19"/>
  </p:sldIdLst>
  <p:sldSz cx="9144000" cy="6858000" type="screen4x3"/>
  <p:notesSz cx="6797675" cy="9874250"/>
  <p:defaultTextStyle>
    <a:defPPr>
      <a:defRPr lang="id-ID"/>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521415D9-36F7-43E2-AB2F-B90AF26B5E84}">
      <p14:sectionLst xmlns:p14="http://schemas.microsoft.com/office/powerpoint/2010/main" xmlns="">
        <p14:section name="Default Section" id="{048CBE8D-E02D-42D1-BC75-226BE6F4ABD0}">
          <p14:sldIdLst>
            <p14:sldId id="809"/>
            <p14:sldId id="822"/>
            <p14:sldId id="982"/>
            <p14:sldId id="924"/>
            <p14:sldId id="925"/>
            <p14:sldId id="922"/>
            <p14:sldId id="823"/>
            <p14:sldId id="824"/>
            <p14:sldId id="825"/>
            <p14:sldId id="923"/>
            <p14:sldId id="926"/>
            <p14:sldId id="927"/>
            <p14:sldId id="928"/>
            <p14:sldId id="929"/>
            <p14:sldId id="930"/>
            <p14:sldId id="931"/>
            <p14:sldId id="932"/>
            <p14:sldId id="933"/>
            <p14:sldId id="934"/>
            <p14:sldId id="935"/>
            <p14:sldId id="936"/>
            <p14:sldId id="937"/>
            <p14:sldId id="938"/>
            <p14:sldId id="939"/>
            <p14:sldId id="940"/>
            <p14:sldId id="941"/>
            <p14:sldId id="942"/>
            <p14:sldId id="943"/>
            <p14:sldId id="944"/>
            <p14:sldId id="945"/>
            <p14:sldId id="946"/>
            <p14:sldId id="947"/>
            <p14:sldId id="948"/>
            <p14:sldId id="949"/>
            <p14:sldId id="950"/>
            <p14:sldId id="951"/>
            <p14:sldId id="952"/>
            <p14:sldId id="953"/>
            <p14:sldId id="957"/>
            <p14:sldId id="958"/>
            <p14:sldId id="959"/>
            <p14:sldId id="960"/>
            <p14:sldId id="961"/>
            <p14:sldId id="962"/>
            <p14:sldId id="963"/>
            <p14:sldId id="964"/>
            <p14:sldId id="965"/>
            <p14:sldId id="966"/>
            <p14:sldId id="967"/>
            <p14:sldId id="968"/>
            <p14:sldId id="969"/>
            <p14:sldId id="970"/>
            <p14:sldId id="971"/>
            <p14:sldId id="972"/>
            <p14:sldId id="973"/>
            <p14:sldId id="974"/>
            <p14:sldId id="975"/>
            <p14:sldId id="976"/>
            <p14:sldId id="827"/>
            <p14:sldId id="830"/>
            <p14:sldId id="831"/>
            <p14:sldId id="994"/>
            <p14:sldId id="852"/>
            <p14:sldId id="840"/>
            <p14:sldId id="841"/>
            <p14:sldId id="842"/>
            <p14:sldId id="854"/>
            <p14:sldId id="844"/>
            <p14:sldId id="853"/>
            <p14:sldId id="843"/>
            <p14:sldId id="993"/>
            <p14:sldId id="920"/>
            <p14:sldId id="921"/>
            <p14:sldId id="991"/>
            <p14:sldId id="985"/>
            <p14:sldId id="986"/>
            <p14:sldId id="987"/>
            <p14:sldId id="988"/>
            <p14:sldId id="989"/>
            <p14:sldId id="990"/>
            <p14:sldId id="829"/>
            <p14:sldId id="797"/>
            <p14:sldId id="861"/>
            <p14:sldId id="863"/>
            <p14:sldId id="862"/>
            <p14:sldId id="864"/>
            <p14:sldId id="865"/>
            <p14:sldId id="828"/>
            <p14:sldId id="915"/>
            <p14:sldId id="914"/>
            <p14:sldId id="874"/>
            <p14:sldId id="875"/>
            <p14:sldId id="984"/>
            <p14:sldId id="919"/>
            <p14:sldId id="859"/>
            <p14:sldId id="980"/>
            <p14:sldId id="981"/>
            <p14:sldId id="918"/>
            <p14:sldId id="977"/>
            <p14:sldId id="979"/>
            <p14:sldId id="907"/>
            <p14:sldId id="908"/>
            <p14:sldId id="909"/>
            <p14:sldId id="910"/>
            <p14:sldId id="911"/>
            <p14:sldId id="912"/>
            <p14:sldId id="913"/>
            <p14:sldId id="706"/>
            <p14:sldId id="917"/>
            <p14:sldId id="995"/>
            <p14:sldId id="997"/>
            <p14:sldId id="996"/>
          </p14:sldIdLst>
        </p14:section>
        <p14:section name="Untitled Section" id="{180912D1-05C6-4D85-941B-A2DFD9BA23D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57" autoAdjust="0"/>
    <p:restoredTop sz="99642" autoAdjust="0"/>
  </p:normalViewPr>
  <p:slideViewPr>
    <p:cSldViewPr>
      <p:cViewPr>
        <p:scale>
          <a:sx n="32" d="100"/>
          <a:sy n="32" d="100"/>
        </p:scale>
        <p:origin x="-894" y="-25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2376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3713"/>
          </a:xfrm>
          <a:prstGeom prst="rect">
            <a:avLst/>
          </a:prstGeom>
        </p:spPr>
        <p:txBody>
          <a:bodyPr vert="horz" lIns="95259" tIns="47629" rIns="95259" bIns="47629" rtlCol="0"/>
          <a:lstStyle>
            <a:lvl1pPr algn="l">
              <a:defRPr sz="12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51275" y="0"/>
            <a:ext cx="2944813" cy="493713"/>
          </a:xfrm>
          <a:prstGeom prst="rect">
            <a:avLst/>
          </a:prstGeom>
        </p:spPr>
        <p:txBody>
          <a:bodyPr vert="horz" lIns="95259" tIns="47629" rIns="95259" bIns="47629" rtlCol="0"/>
          <a:lstStyle>
            <a:lvl1pPr algn="r">
              <a:defRPr sz="1200">
                <a:latin typeface="Arial" pitchFamily="34" charset="0"/>
                <a:cs typeface="Arial" pitchFamily="34" charset="0"/>
              </a:defRPr>
            </a:lvl1pPr>
          </a:lstStyle>
          <a:p>
            <a:pPr>
              <a:defRPr/>
            </a:pPr>
            <a:endParaRPr lang="en-US"/>
          </a:p>
        </p:txBody>
      </p:sp>
      <p:sp>
        <p:nvSpPr>
          <p:cNvPr id="4" name="Footer Placeholder 3"/>
          <p:cNvSpPr>
            <a:spLocks noGrp="1"/>
          </p:cNvSpPr>
          <p:nvPr>
            <p:ph type="ftr" sz="quarter" idx="2"/>
          </p:nvPr>
        </p:nvSpPr>
        <p:spPr>
          <a:xfrm>
            <a:off x="0" y="9378950"/>
            <a:ext cx="2944813" cy="493713"/>
          </a:xfrm>
          <a:prstGeom prst="rect">
            <a:avLst/>
          </a:prstGeom>
        </p:spPr>
        <p:txBody>
          <a:bodyPr vert="horz" lIns="95259" tIns="47629" rIns="95259" bIns="47629" rtlCol="0" anchor="b"/>
          <a:lstStyle>
            <a:lvl1pPr algn="l">
              <a:defRPr sz="12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51275" y="9378950"/>
            <a:ext cx="2944813" cy="493713"/>
          </a:xfrm>
          <a:prstGeom prst="rect">
            <a:avLst/>
          </a:prstGeom>
        </p:spPr>
        <p:txBody>
          <a:bodyPr vert="horz" lIns="95259" tIns="47629" rIns="95259" bIns="47629" rtlCol="0" anchor="b"/>
          <a:lstStyle>
            <a:lvl1pPr algn="r">
              <a:defRPr sz="1200">
                <a:latin typeface="Arial" pitchFamily="34" charset="0"/>
                <a:cs typeface="Arial" pitchFamily="34" charset="0"/>
              </a:defRPr>
            </a:lvl1pPr>
          </a:lstStyle>
          <a:p>
            <a:pPr>
              <a:defRPr/>
            </a:pPr>
            <a:fld id="{332FCDDD-31DE-4BDB-9F68-01A459BA8AF6}" type="slidenum">
              <a:rPr lang="en-US"/>
              <a:pPr>
                <a:defRPr/>
              </a:pPr>
              <a:t>‹#›</a:t>
            </a:fld>
            <a:endParaRPr lang="en-US"/>
          </a:p>
        </p:txBody>
      </p:sp>
    </p:spTree>
    <p:extLst>
      <p:ext uri="{BB962C8B-B14F-4D97-AF65-F5344CB8AC3E}">
        <p14:creationId xmlns:p14="http://schemas.microsoft.com/office/powerpoint/2010/main" xmlns="" val="410364600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3713"/>
          </a:xfrm>
          <a:prstGeom prst="rect">
            <a:avLst/>
          </a:prstGeom>
        </p:spPr>
        <p:txBody>
          <a:bodyPr vert="horz" lIns="95259" tIns="47629" rIns="95259" bIns="47629"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851275" y="0"/>
            <a:ext cx="2944813" cy="493713"/>
          </a:xfrm>
          <a:prstGeom prst="rect">
            <a:avLst/>
          </a:prstGeom>
        </p:spPr>
        <p:txBody>
          <a:bodyPr vert="horz" lIns="95259" tIns="47629" rIns="95259" bIns="47629" rtlCol="0"/>
          <a:lstStyle>
            <a:lvl1pPr algn="r" fontAlgn="auto">
              <a:spcBef>
                <a:spcPts val="0"/>
              </a:spcBef>
              <a:spcAft>
                <a:spcPts val="0"/>
              </a:spcAft>
              <a:defRPr sz="1200">
                <a:latin typeface="+mn-lt"/>
                <a:cs typeface="+mn-cs"/>
              </a:defRPr>
            </a:lvl1pPr>
          </a:lstStyle>
          <a:p>
            <a:pPr>
              <a:defRPr/>
            </a:pPr>
            <a:endParaRPr lang="id-ID"/>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5259" tIns="47629" rIns="95259" bIns="47629" rtlCol="0" anchor="ctr"/>
          <a:lstStyle/>
          <a:p>
            <a:pPr lvl="0"/>
            <a:endParaRPr lang="id-ID"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5259" tIns="47629" rIns="95259" bIns="4762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9378950"/>
            <a:ext cx="2944813" cy="493713"/>
          </a:xfrm>
          <a:prstGeom prst="rect">
            <a:avLst/>
          </a:prstGeom>
        </p:spPr>
        <p:txBody>
          <a:bodyPr vert="horz" lIns="95259" tIns="47629" rIns="95259" bIns="47629"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851275" y="9378950"/>
            <a:ext cx="2944813" cy="493713"/>
          </a:xfrm>
          <a:prstGeom prst="rect">
            <a:avLst/>
          </a:prstGeom>
        </p:spPr>
        <p:txBody>
          <a:bodyPr vert="horz" lIns="95259" tIns="47629" rIns="95259" bIns="47629" rtlCol="0" anchor="b"/>
          <a:lstStyle>
            <a:lvl1pPr algn="r" fontAlgn="auto">
              <a:spcBef>
                <a:spcPts val="0"/>
              </a:spcBef>
              <a:spcAft>
                <a:spcPts val="0"/>
              </a:spcAft>
              <a:defRPr sz="1200">
                <a:latin typeface="+mn-lt"/>
                <a:cs typeface="+mn-cs"/>
              </a:defRPr>
            </a:lvl1pPr>
          </a:lstStyle>
          <a:p>
            <a:pPr>
              <a:defRPr/>
            </a:pPr>
            <a:fld id="{83D88175-23A0-4032-8EF8-87684287681D}" type="slidenum">
              <a:rPr lang="id-ID"/>
              <a:pPr>
                <a:defRPr/>
              </a:pPr>
              <a:t>‹#›</a:t>
            </a:fld>
            <a:endParaRPr lang="id-ID"/>
          </a:p>
        </p:txBody>
      </p:sp>
    </p:spTree>
    <p:extLst>
      <p:ext uri="{BB962C8B-B14F-4D97-AF65-F5344CB8AC3E}">
        <p14:creationId xmlns:p14="http://schemas.microsoft.com/office/powerpoint/2010/main" xmlns="" val="25169953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9688" y="9382125"/>
            <a:ext cx="2947987" cy="492125"/>
          </a:xfrm>
          <a:prstGeom prst="rect">
            <a:avLst/>
          </a:prstGeom>
          <a:noFill/>
          <a:ln w="9525">
            <a:noFill/>
            <a:miter lim="800000"/>
            <a:headEnd/>
            <a:tailEnd/>
          </a:ln>
        </p:spPr>
        <p:txBody>
          <a:bodyPr lIns="108319" tIns="54160" rIns="108319" bIns="54160" anchor="b"/>
          <a:lstStyle/>
          <a:p>
            <a:pPr algn="r"/>
            <a:fld id="{4CBF66C0-AA0C-4EA4-A3A1-AB3E05849A97}" type="slidenum">
              <a:rPr lang="en-US" altLang="id-ID" sz="1400">
                <a:solidFill>
                  <a:srgbClr val="000000"/>
                </a:solidFill>
                <a:latin typeface="Times New Roman" pitchFamily="18" charset="0"/>
              </a:rPr>
              <a:pPr algn="r"/>
              <a:t>1</a:t>
            </a:fld>
            <a:endParaRPr lang="en-US" altLang="id-ID" sz="1400">
              <a:solidFill>
                <a:srgbClr val="000000"/>
              </a:solidFill>
              <a:latin typeface="Times New Roman" pitchFamily="18" charset="0"/>
            </a:endParaRPr>
          </a:p>
        </p:txBody>
      </p:sp>
      <p:sp>
        <p:nvSpPr>
          <p:cNvPr id="45059" name="Rectangle 2050"/>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2051"/>
          <p:cNvSpPr>
            <a:spLocks noGrp="1" noChangeArrowheads="1"/>
          </p:cNvSpPr>
          <p:nvPr>
            <p:ph type="body" idx="1"/>
          </p:nvPr>
        </p:nvSpPr>
        <p:spPr bwMode="auto">
          <a:xfrm>
            <a:off x="906463" y="4692650"/>
            <a:ext cx="4984750" cy="4440238"/>
          </a:xfrm>
          <a:noFill/>
        </p:spPr>
        <p:txBody>
          <a:bodyPr wrap="square" numCol="1" anchor="t" anchorCtr="0" compatLnSpc="1">
            <a:prstTxWarp prst="textNoShape">
              <a:avLst/>
            </a:prstTxWarp>
          </a:bodyPr>
          <a:lstStyle/>
          <a:p>
            <a:pPr eaLnBrk="1" hangingPunct="1"/>
            <a:endParaRPr lang="th-TH" altLang="id-ID"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1035050"/>
            <a:fld id="{46E1B79B-3F8D-435B-8707-DCAD92FA2248}" type="slidenum">
              <a:rPr lang="en-US" smtClean="0">
                <a:latin typeface="Arial" pitchFamily="34" charset="0"/>
              </a:rPr>
              <a:pPr defTabSz="1035050"/>
              <a:t>13</a:t>
            </a:fld>
            <a:endParaRPr lang="en-US" smtClean="0">
              <a:latin typeface="Arial" pitchFamily="34" charset="0"/>
            </a:endParaRPr>
          </a:p>
        </p:txBody>
      </p:sp>
      <p:sp>
        <p:nvSpPr>
          <p:cNvPr id="49155" name="Rectangle 2"/>
          <p:cNvSpPr>
            <a:spLocks noRo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pPr defTabSz="955675"/>
            <a:fld id="{50222811-9FA0-425E-B50B-CAE848342C06}" type="slidenum">
              <a:rPr lang="en-US" smtClean="0">
                <a:latin typeface="Arial" pitchFamily="34" charset="0"/>
              </a:rPr>
              <a:pPr defTabSz="955675"/>
              <a:t>15</a:t>
            </a:fld>
            <a:endParaRPr lang="en-US" smtClean="0">
              <a:latin typeface="Arial" pitchFamily="34" charset="0"/>
            </a:endParaRPr>
          </a:p>
        </p:txBody>
      </p:sp>
      <p:sp>
        <p:nvSpPr>
          <p:cNvPr id="50179" name="Rectangle 2"/>
          <p:cNvSpPr>
            <a:spLocks noRot="1" noChangeArrowheads="1" noTextEdit="1"/>
          </p:cNvSpPr>
          <p:nvPr>
            <p:ph type="sldImg"/>
          </p:nvPr>
        </p:nvSpPr>
        <p:spPr bwMode="auto">
          <a:xfrm>
            <a:off x="930275" y="739775"/>
            <a:ext cx="4937125" cy="3703638"/>
          </a:xfrm>
          <a:noFill/>
          <a:ln>
            <a:solidFill>
              <a:srgbClr val="000000"/>
            </a:solidFill>
            <a:miter lim="800000"/>
            <a:headEnd/>
            <a:tailEnd/>
          </a:ln>
        </p:spPr>
      </p:sp>
      <p:sp>
        <p:nvSpPr>
          <p:cNvPr id="50180" name="Rectangle 3"/>
          <p:cNvSpPr>
            <a:spLocks noGrp="1" noChangeArrowheads="1"/>
          </p:cNvSpPr>
          <p:nvPr>
            <p:ph type="body" idx="1"/>
          </p:nvPr>
        </p:nvSpPr>
        <p:spPr>
          <a:xfrm>
            <a:off x="680552" y="4689258"/>
            <a:ext cx="5436572" cy="4444761"/>
          </a:xfrm>
          <a:noFill/>
          <a:ln/>
        </p:spPr>
        <p:txBody>
          <a:bodyPr/>
          <a:lstStyle/>
          <a:p>
            <a:pPr eaLnBrk="1" hangingPunct="1"/>
            <a:endParaRPr lang="id-ID"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5CC48913-5864-49E5-9B32-471BF9D1BF23}" type="datetime1">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941B510-8F48-45F9-B6B4-8E3BFF1060AB}"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6E42E10-1901-4AF6-A86B-5117CC67239C}" type="datetime1">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80442C62-0F5E-43EA-B456-A6781E6AB65F}"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A8E4E4AF-DCAE-444D-A101-F3127C1E4075}" type="datetime1">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87E77DC9-80D3-4215-9A4A-C8AC6D1C5578}" type="slidenum">
              <a:rPr lang="id-ID"/>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07BD0C8A-A15B-4988-A8CD-554F2FD4170C}" type="datetime1">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947371BC-8DDB-4A81-992F-FA41976B8445}" type="slidenum">
              <a:rPr lang="id-ID"/>
              <a:pPr>
                <a:defRPr/>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Oval 16"/>
          <p:cNvSpPr>
            <a:spLocks noChangeArrowheads="1"/>
          </p:cNvSpPr>
          <p:nvPr userDrawn="1"/>
        </p:nvSpPr>
        <p:spPr bwMode="auto">
          <a:xfrm>
            <a:off x="8692662" y="6453189"/>
            <a:ext cx="342900" cy="28892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eaLnBrk="0" hangingPunct="0">
              <a:defRPr/>
            </a:pPr>
            <a:fld id="{DBE87AD8-4B01-40D3-A871-82AE84502AB9}" type="slidenum">
              <a:rPr lang="en-US" sz="1200">
                <a:solidFill>
                  <a:schemeClr val="tx2"/>
                </a:solidFill>
                <a:latin typeface="Candara" pitchFamily="34" charset="0"/>
                <a:cs typeface="Arial" pitchFamily="34" charset="0"/>
              </a:rPr>
              <a:pPr algn="ctr" eaLnBrk="0" hangingPunct="0">
                <a:defRPr/>
              </a:pPr>
              <a:t>‹#›</a:t>
            </a:fld>
            <a:endParaRPr lang="en-US" sz="1200">
              <a:solidFill>
                <a:schemeClr val="tx2"/>
              </a:solidFill>
              <a:latin typeface="Candara" pitchFamily="34" charset="0"/>
              <a:cs typeface="Arial" pitchFamily="34" charset="0"/>
            </a:endParaRPr>
          </a:p>
        </p:txBody>
      </p:sp>
      <p:pic>
        <p:nvPicPr>
          <p:cNvPr id="3" name="Picture 4" descr="C:\Users\Public\Documents\2011\SOSIALISASI-PERMENDAGRI-54\SOSIALISASI-UNDIP\BAHAN-BAHAN\LOGO\LOGO KMDN.bmp"/>
          <p:cNvPicPr>
            <a:picLocks noChangeAspect="1" noChangeArrowheads="1"/>
          </p:cNvPicPr>
          <p:nvPr userDrawn="1"/>
        </p:nvPicPr>
        <p:blipFill>
          <a:blip r:embed="rId2"/>
          <a:srcRect/>
          <a:stretch>
            <a:fillRect/>
          </a:stretch>
        </p:blipFill>
        <p:spPr bwMode="auto">
          <a:xfrm>
            <a:off x="85725" y="84138"/>
            <a:ext cx="323850" cy="431800"/>
          </a:xfrm>
          <a:prstGeom prst="rect">
            <a:avLst/>
          </a:prstGeom>
          <a:noFill/>
          <a:ln w="9525">
            <a:noFill/>
            <a:miter lim="800000"/>
            <a:headEnd/>
            <a:tailEnd/>
          </a:ln>
        </p:spPr>
      </p:pic>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Picture with Caption">
    <p:bg>
      <p:bgRef idx="1002">
        <a:schemeClr val="bg2"/>
      </p:bgRef>
    </p:bg>
    <p:spTree>
      <p:nvGrpSpPr>
        <p:cNvPr id="1" name=""/>
        <p:cNvGrpSpPr/>
        <p:nvPr/>
      </p:nvGrpSpPr>
      <p:grpSpPr>
        <a:xfrm>
          <a:off x="0" y="0"/>
          <a:ext cx="0" cy="0"/>
          <a:chOff x="0" y="0"/>
          <a:chExt cx="0" cy="0"/>
        </a:xfrm>
      </p:grpSpPr>
      <p:pic>
        <p:nvPicPr>
          <p:cNvPr id="7" name="Picture 4" descr="stars"/>
          <p:cNvPicPr>
            <a:picLocks noChangeAspect="1" noChangeArrowheads="1" noCrop="1"/>
          </p:cNvPicPr>
          <p:nvPr userDrawn="1"/>
        </p:nvPicPr>
        <p:blipFill>
          <a:blip r:embed="rId2" cstate="print"/>
          <a:srcRect/>
          <a:stretch>
            <a:fillRect/>
          </a:stretch>
        </p:blipFill>
        <p:spPr bwMode="auto">
          <a:xfrm flipH="1" flipV="1">
            <a:off x="3381375" y="6096000"/>
            <a:ext cx="809625" cy="484187"/>
          </a:xfrm>
          <a:prstGeom prst="rect">
            <a:avLst/>
          </a:prstGeom>
          <a:noFill/>
          <a:ln w="9525">
            <a:noFill/>
            <a:miter lim="800000"/>
            <a:headEnd/>
            <a:tailEnd/>
          </a:ln>
        </p:spPr>
      </p:pic>
      <p:pic>
        <p:nvPicPr>
          <p:cNvPr id="11" name="Picture 5" descr="stars"/>
          <p:cNvPicPr>
            <a:picLocks noChangeAspect="1" noChangeArrowheads="1" noCrop="1"/>
          </p:cNvPicPr>
          <p:nvPr userDrawn="1"/>
        </p:nvPicPr>
        <p:blipFill>
          <a:blip r:embed="rId2" cstate="print"/>
          <a:srcRect/>
          <a:stretch>
            <a:fillRect/>
          </a:stretch>
        </p:blipFill>
        <p:spPr bwMode="auto">
          <a:xfrm flipH="1" flipV="1">
            <a:off x="2924175" y="6172200"/>
            <a:ext cx="809625" cy="484187"/>
          </a:xfrm>
          <a:prstGeom prst="rect">
            <a:avLst/>
          </a:prstGeom>
          <a:noFill/>
          <a:ln w="9525">
            <a:noFill/>
            <a:miter lim="800000"/>
            <a:headEnd/>
            <a:tailEnd/>
          </a:ln>
        </p:spPr>
      </p:pic>
      <p:pic>
        <p:nvPicPr>
          <p:cNvPr id="12" name="Picture 6" descr="stars"/>
          <p:cNvPicPr>
            <a:picLocks noChangeAspect="1" noChangeArrowheads="1" noCrop="1"/>
          </p:cNvPicPr>
          <p:nvPr userDrawn="1"/>
        </p:nvPicPr>
        <p:blipFill>
          <a:blip r:embed="rId2" cstate="print"/>
          <a:srcRect/>
          <a:stretch>
            <a:fillRect/>
          </a:stretch>
        </p:blipFill>
        <p:spPr bwMode="auto">
          <a:xfrm flipH="1" flipV="1">
            <a:off x="8029575" y="5840413"/>
            <a:ext cx="811213" cy="484188"/>
          </a:xfrm>
          <a:prstGeom prst="rect">
            <a:avLst/>
          </a:prstGeom>
          <a:noFill/>
          <a:ln w="9525">
            <a:noFill/>
            <a:miter lim="800000"/>
            <a:headEnd/>
            <a:tailEnd/>
          </a:ln>
        </p:spPr>
      </p:pic>
      <p:pic>
        <p:nvPicPr>
          <p:cNvPr id="14" name="Picture 4" descr="stars"/>
          <p:cNvPicPr>
            <a:picLocks noChangeAspect="1" noChangeArrowheads="1" noCrop="1"/>
          </p:cNvPicPr>
          <p:nvPr userDrawn="1"/>
        </p:nvPicPr>
        <p:blipFill>
          <a:blip r:embed="rId2" cstate="print"/>
          <a:srcRect/>
          <a:stretch>
            <a:fillRect/>
          </a:stretch>
        </p:blipFill>
        <p:spPr bwMode="auto">
          <a:xfrm flipH="1" flipV="1">
            <a:off x="8258175" y="6145213"/>
            <a:ext cx="809625" cy="484187"/>
          </a:xfrm>
          <a:prstGeom prst="rect">
            <a:avLst/>
          </a:prstGeom>
          <a:noFill/>
          <a:ln w="9525">
            <a:noFill/>
            <a:miter lim="800000"/>
            <a:headEnd/>
            <a:tailEnd/>
          </a:ln>
        </p:spPr>
      </p:pic>
      <p:cxnSp>
        <p:nvCxnSpPr>
          <p:cNvPr id="16" name="Straight Connector 15"/>
          <p:cNvCxnSpPr/>
          <p:nvPr userDrawn="1"/>
        </p:nvCxnSpPr>
        <p:spPr>
          <a:xfrm rot="10800000">
            <a:off x="3200400" y="6019800"/>
            <a:ext cx="5486400" cy="1588"/>
          </a:xfrm>
          <a:prstGeom prst="line">
            <a:avLst/>
          </a:prstGeom>
          <a:noFill/>
          <a:ln w="3175">
            <a:solidFill>
              <a:srgbClr val="FFFF00"/>
            </a:solidFill>
            <a:prstDash val="solid"/>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userDrawn="1"/>
        </p:nvCxnSpPr>
        <p:spPr>
          <a:xfrm rot="10800000">
            <a:off x="2590800" y="6172200"/>
            <a:ext cx="6096000" cy="1588"/>
          </a:xfrm>
          <a:prstGeom prst="line">
            <a:avLst/>
          </a:prstGeom>
          <a:noFill/>
          <a:ln w="3175">
            <a:solidFill>
              <a:srgbClr val="FFFF00"/>
            </a:solidFill>
            <a:prstDash val="solid"/>
          </a:ln>
        </p:spPr>
        <p:style>
          <a:lnRef idx="2">
            <a:schemeClr val="accent1">
              <a:shade val="50000"/>
            </a:schemeClr>
          </a:lnRef>
          <a:fillRef idx="1">
            <a:schemeClr val="accent1"/>
          </a:fillRef>
          <a:effectRef idx="0">
            <a:schemeClr val="accent1"/>
          </a:effectRef>
          <a:fontRef idx="minor">
            <a:schemeClr val="lt1"/>
          </a:fontRef>
        </p:style>
      </p:cxnSp>
      <p:sp>
        <p:nvSpPr>
          <p:cNvPr id="18" name="Rounded Rectangle 17"/>
          <p:cNvSpPr/>
          <p:nvPr userDrawn="1"/>
        </p:nvSpPr>
        <p:spPr>
          <a:xfrm>
            <a:off x="2590800" y="6324600"/>
            <a:ext cx="381000" cy="152400"/>
          </a:xfrm>
          <a:prstGeom prst="roundRect">
            <a:avLst>
              <a:gd name="adj" fmla="val 115"/>
            </a:avLst>
          </a:prstGeom>
          <a:solidFill>
            <a:schemeClr val="accent1">
              <a:lumMod val="60000"/>
              <a:lumOff val="4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userDrawn="1"/>
        </p:nvSpPr>
        <p:spPr>
          <a:xfrm>
            <a:off x="3352800" y="6324600"/>
            <a:ext cx="381000" cy="152400"/>
          </a:xfrm>
          <a:prstGeom prst="roundRect">
            <a:avLst>
              <a:gd name="adj" fmla="val 115"/>
            </a:avLst>
          </a:prstGeom>
          <a:solidFill>
            <a:schemeClr val="accent1">
              <a:lumMod val="60000"/>
              <a:lumOff val="40000"/>
              <a:alpha val="9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userDrawn="1"/>
        </p:nvSpPr>
        <p:spPr>
          <a:xfrm>
            <a:off x="4191000" y="6324600"/>
            <a:ext cx="381000" cy="152400"/>
          </a:xfrm>
          <a:prstGeom prst="roundRect">
            <a:avLst>
              <a:gd name="adj" fmla="val 115"/>
            </a:avLst>
          </a:prstGeom>
          <a:solidFill>
            <a:schemeClr val="accent1">
              <a:lumMod val="60000"/>
              <a:lumOff val="40000"/>
              <a:alpha val="8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userDrawn="1"/>
        </p:nvSpPr>
        <p:spPr>
          <a:xfrm>
            <a:off x="4800600" y="6324600"/>
            <a:ext cx="381000" cy="152400"/>
          </a:xfrm>
          <a:prstGeom prst="roundRect">
            <a:avLst>
              <a:gd name="adj" fmla="val 115"/>
            </a:avLst>
          </a:prstGeom>
          <a:solidFill>
            <a:schemeClr val="accent1">
              <a:lumMod val="60000"/>
              <a:lumOff val="40000"/>
              <a:alpha val="7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5562600" y="6324600"/>
            <a:ext cx="381000" cy="152400"/>
          </a:xfrm>
          <a:prstGeom prst="roundRect">
            <a:avLst>
              <a:gd name="adj" fmla="val 115"/>
            </a:avLst>
          </a:prstGeom>
          <a:solidFill>
            <a:schemeClr val="accent1">
              <a:lumMod val="60000"/>
              <a:lumOff val="40000"/>
              <a:alpha val="6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6324600" y="6324600"/>
            <a:ext cx="381000" cy="152400"/>
          </a:xfrm>
          <a:prstGeom prst="roundRect">
            <a:avLst>
              <a:gd name="adj" fmla="val 115"/>
            </a:avLst>
          </a:prstGeom>
          <a:solidFill>
            <a:schemeClr val="accent1">
              <a:lumMod val="60000"/>
              <a:lumOff val="40000"/>
              <a:alpha val="4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userDrawn="1"/>
        </p:nvSpPr>
        <p:spPr>
          <a:xfrm>
            <a:off x="4114800" y="2895600"/>
            <a:ext cx="4648200" cy="646331"/>
          </a:xfrm>
          <a:prstGeom prst="rect">
            <a:avLst/>
          </a:prstGeom>
          <a:noFill/>
          <a:effectLst>
            <a:reflection blurRad="6350" stA="50000" endA="300" endPos="90000" dir="5400000" sy="-100000" algn="bl" rotWithShape="0"/>
          </a:effectLst>
        </p:spPr>
        <p:txBody>
          <a:bodyPr wrap="square" rtlCol="0">
            <a:spAutoFit/>
          </a:bodyPr>
          <a:lstStyle/>
          <a:p>
            <a:pPr algn="r"/>
            <a:r>
              <a:rPr lang="id-ID" sz="3600" smtClean="0">
                <a:solidFill>
                  <a:srgbClr val="FFFF00"/>
                </a:solidFill>
              </a:rPr>
              <a:t>TERIMA KASIH</a:t>
            </a:r>
            <a:endParaRPr lang="id-ID" sz="3600">
              <a:solidFill>
                <a:srgbClr val="FFFF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27F6ECDB-4016-464C-A62A-7136640C9EDD}" type="datetime1">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1D1D2AB-338C-460F-A427-0CD836003ED1}"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BB983F-4328-4B3C-B634-F818DC326929}" type="datetime1">
              <a:rPr lang="id-ID"/>
              <a:pPr>
                <a:defRPr/>
              </a:pPr>
              <a:t>17/02/2016</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8C8B956-3A85-4EC2-A2B2-E6B0CB50084C}"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C57270AB-C6D1-4970-9CB8-10D62849E8E9}" type="datetime1">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B677201-6274-4957-A15F-383A4F9E10D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28669246-8DD6-409E-910A-2BC2885C22DC}" type="datetime1">
              <a:rPr lang="id-ID"/>
              <a:pPr>
                <a:defRPr/>
              </a:pPr>
              <a:t>17/02/2016</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69F5EF0C-FE45-460A-A263-E1A26A0B6C21}"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BD04B261-C9F2-4D92-8117-FFB78AA9C729}" type="datetime1">
              <a:rPr lang="id-ID"/>
              <a:pPr>
                <a:defRPr/>
              </a:pPr>
              <a:t>17/02/2016</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B9D50BB9-3710-4BB3-93C9-520ABD52285B}"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205085-9EF6-47AE-B979-1D77AFBB117D}" type="datetime1">
              <a:rPr lang="id-ID"/>
              <a:pPr>
                <a:defRPr/>
              </a:pPr>
              <a:t>17/02/2016</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1CD36748-8199-432F-A799-4518AD90C8AC}"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2" name="Straight Connector 1"/>
          <p:cNvCxnSpPr/>
          <p:nvPr userDrawn="1"/>
        </p:nvCxnSpPr>
        <p:spPr>
          <a:xfrm>
            <a:off x="1600200" y="4572000"/>
            <a:ext cx="7543800" cy="0"/>
          </a:xfrm>
          <a:prstGeom prst="line">
            <a:avLst/>
          </a:prstGeom>
          <a:ln w="63500" cmpd="thickThi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664693-7224-4C7E-9F2A-DED2187FA2E3}" type="datetime1">
              <a:rPr lang="id-ID"/>
              <a:pPr>
                <a:defRPr/>
              </a:pPr>
              <a:t>17/02/2016</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3F5F4509-EE41-4982-BFB6-6BEBDBE2E747}"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endParaRPr lang="id-ID" alt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endParaRPr lang="id-ID" alt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635804F-1DE3-44A2-BE9F-666E10678C18}" type="datetime1">
              <a:rPr lang="id-ID"/>
              <a:pPr>
                <a:defRPr/>
              </a:pPr>
              <a:t>17/02/2016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38C4FA2-131C-42C6-A679-56966C0B60C5}"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4131" r:id="rId1"/>
    <p:sldLayoutId id="2147484132" r:id="rId2"/>
    <p:sldLayoutId id="2147484133" r:id="rId3"/>
    <p:sldLayoutId id="2147484134" r:id="rId4"/>
    <p:sldLayoutId id="2147484135" r:id="rId5"/>
    <p:sldLayoutId id="2147484136" r:id="rId6"/>
    <p:sldLayoutId id="2147484137" r:id="rId7"/>
    <p:sldLayoutId id="2147484142" r:id="rId8"/>
    <p:sldLayoutId id="2147484138" r:id="rId9"/>
    <p:sldLayoutId id="2147484139" r:id="rId10"/>
    <p:sldLayoutId id="2147484140" r:id="rId11"/>
    <p:sldLayoutId id="2147484141" r:id="rId12"/>
    <p:sldLayoutId id="2147484143" r:id="rId13"/>
    <p:sldLayoutId id="2147484144" r:id="rId14"/>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19"/>
          <p:cNvGraphicFramePr>
            <a:graphicFrameLocks noChangeAspect="1"/>
          </p:cNvGraphicFramePr>
          <p:nvPr/>
        </p:nvGraphicFramePr>
        <p:xfrm>
          <a:off x="838200" y="3259137"/>
          <a:ext cx="7391400" cy="1971675"/>
        </p:xfrm>
        <a:graphic>
          <a:graphicData uri="http://schemas.openxmlformats.org/presentationml/2006/ole">
            <p:oleObj spid="_x0000_s4180" name="CorelDRAW" r:id="rId4" imgW="6748272" imgH="2941320" progId="">
              <p:embed/>
            </p:oleObj>
          </a:graphicData>
        </a:graphic>
      </p:graphicFrame>
      <p:grpSp>
        <p:nvGrpSpPr>
          <p:cNvPr id="2" name="Group 11"/>
          <p:cNvGrpSpPr>
            <a:grpSpLocks/>
          </p:cNvGrpSpPr>
          <p:nvPr/>
        </p:nvGrpSpPr>
        <p:grpSpPr bwMode="auto">
          <a:xfrm>
            <a:off x="-14273" y="14954"/>
            <a:ext cx="9158289" cy="1889125"/>
            <a:chOff x="-14288" y="96838"/>
            <a:chExt cx="9158288" cy="1889125"/>
          </a:xfrm>
          <a:effectLst>
            <a:outerShdw blurRad="50800" dist="38100" dir="2700000" algn="tl" rotWithShape="0">
              <a:srgbClr val="FF0000">
                <a:alpha val="40000"/>
              </a:srgbClr>
            </a:outerShdw>
          </a:effectLst>
        </p:grpSpPr>
        <p:grpSp>
          <p:nvGrpSpPr>
            <p:cNvPr id="3" name="Group 23"/>
            <p:cNvGrpSpPr>
              <a:grpSpLocks/>
            </p:cNvGrpSpPr>
            <p:nvPr/>
          </p:nvGrpSpPr>
          <p:grpSpPr bwMode="auto">
            <a:xfrm>
              <a:off x="-14288" y="96838"/>
              <a:ext cx="9158288" cy="1889124"/>
              <a:chOff x="-14256" y="200002"/>
              <a:chExt cx="9158256" cy="1889463"/>
            </a:xfrm>
          </p:grpSpPr>
          <p:grpSp>
            <p:nvGrpSpPr>
              <p:cNvPr id="4" name="Group 22"/>
              <p:cNvGrpSpPr>
                <a:grpSpLocks/>
              </p:cNvGrpSpPr>
              <p:nvPr/>
            </p:nvGrpSpPr>
            <p:grpSpPr bwMode="auto">
              <a:xfrm>
                <a:off x="-14256" y="285728"/>
                <a:ext cx="9158256" cy="831568"/>
                <a:chOff x="-14256" y="285728"/>
                <a:chExt cx="9158256" cy="831568"/>
              </a:xfrm>
            </p:grpSpPr>
            <p:grpSp>
              <p:nvGrpSpPr>
                <p:cNvPr id="5" name="Group 15"/>
                <p:cNvGrpSpPr>
                  <a:grpSpLocks/>
                </p:cNvGrpSpPr>
                <p:nvPr/>
              </p:nvGrpSpPr>
              <p:grpSpPr bwMode="auto">
                <a:xfrm>
                  <a:off x="-14256" y="500090"/>
                  <a:ext cx="9158256" cy="376306"/>
                  <a:chOff x="0" y="1828839"/>
                  <a:chExt cx="9144000" cy="304855"/>
                </a:xfrm>
              </p:grpSpPr>
              <p:sp>
                <p:nvSpPr>
                  <p:cNvPr id="26" name="Rectangle 25"/>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27" name="Rectangle 26"/>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25" name="Picture 1" descr="logo"/>
                <p:cNvPicPr>
                  <a:picLocks noChangeAspect="1" noChangeArrowheads="1"/>
                </p:cNvPicPr>
                <p:nvPr/>
              </p:nvPicPr>
              <p:blipFill>
                <a:blip r:embed="rId5"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23" name="Picture 12" descr="garuda gud.png"/>
              <p:cNvPicPr>
                <a:picLocks noChangeAspect="1"/>
              </p:cNvPicPr>
              <p:nvPr/>
            </p:nvPicPr>
            <p:blipFill>
              <a:blip r:embed="rId6" cstate="print"/>
              <a:srcRect/>
              <a:stretch>
                <a:fillRect/>
              </a:stretch>
            </p:blipFill>
            <p:spPr bwMode="auto">
              <a:xfrm>
                <a:off x="500034" y="200002"/>
                <a:ext cx="857256" cy="1889463"/>
              </a:xfrm>
              <a:prstGeom prst="rect">
                <a:avLst/>
              </a:prstGeom>
              <a:noFill/>
              <a:ln w="9525">
                <a:noFill/>
                <a:miter lim="800000"/>
                <a:headEnd/>
                <a:tailEnd/>
              </a:ln>
            </p:spPr>
          </p:pic>
        </p:grpSp>
        <p:sp>
          <p:nvSpPr>
            <p:cNvPr id="21"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pic>
        <p:nvPicPr>
          <p:cNvPr id="4100" name="Picture 4" descr="C:\Users\Public\Documents\2011\SOSIALISASI-PERMENDAGRI-54\SOSIALISASI-UNDIP\BAHAN-BAHAN\LOGO\LOGO KMDN.bmp"/>
          <p:cNvPicPr>
            <a:picLocks noChangeAspect="1" noChangeArrowheads="1"/>
          </p:cNvPicPr>
          <p:nvPr/>
        </p:nvPicPr>
        <p:blipFill>
          <a:blip r:embed="rId7"/>
          <a:srcRect/>
          <a:stretch>
            <a:fillRect/>
          </a:stretch>
        </p:blipFill>
        <p:spPr bwMode="auto">
          <a:xfrm>
            <a:off x="7754938" y="90488"/>
            <a:ext cx="792162" cy="1054100"/>
          </a:xfrm>
          <a:prstGeom prst="rect">
            <a:avLst/>
          </a:prstGeom>
          <a:noFill/>
          <a:ln w="9525">
            <a:noFill/>
            <a:miter lim="800000"/>
            <a:headEnd/>
            <a:tailEnd/>
          </a:ln>
        </p:spPr>
      </p:pic>
      <p:sp>
        <p:nvSpPr>
          <p:cNvPr id="18" name="Rectangle 7"/>
          <p:cNvSpPr txBox="1">
            <a:spLocks noChangeArrowheads="1"/>
          </p:cNvSpPr>
          <p:nvPr/>
        </p:nvSpPr>
        <p:spPr bwMode="white">
          <a:xfrm>
            <a:off x="0" y="914400"/>
            <a:ext cx="9144000" cy="2057400"/>
          </a:xfrm>
          <a:prstGeom prst="rect">
            <a:avLst/>
          </a:prstGeom>
          <a:noFill/>
          <a:ln w="9525">
            <a:noFill/>
            <a:miter lim="800000"/>
            <a:headEnd/>
            <a:tailEnd/>
          </a:ln>
        </p:spPr>
        <p:txBody>
          <a:bodyPr anchor="ctr"/>
          <a:lstStyle/>
          <a:p>
            <a:pPr algn="ctr" eaLnBrk="0" fontAlgn="auto" hangingPunct="0">
              <a:spcAft>
                <a:spcPts val="0"/>
              </a:spcAft>
              <a:defRPr/>
            </a:pPr>
            <a:endParaRPr lang="en-US" sz="2200" b="1" kern="0" dirty="0">
              <a:solidFill>
                <a:srgbClr val="000000"/>
              </a:solidFill>
              <a:latin typeface="Times New Roman" pitchFamily="18" charset="0"/>
              <a:cs typeface="Times New Roman" pitchFamily="18" charset="0"/>
            </a:endParaRPr>
          </a:p>
        </p:txBody>
      </p:sp>
      <p:sp>
        <p:nvSpPr>
          <p:cNvPr id="16" name="Rectangle 3"/>
          <p:cNvSpPr txBox="1">
            <a:spLocks noChangeArrowheads="1"/>
          </p:cNvSpPr>
          <p:nvPr/>
        </p:nvSpPr>
        <p:spPr>
          <a:xfrm>
            <a:off x="0" y="1277937"/>
            <a:ext cx="9144001" cy="1905000"/>
          </a:xfrm>
          <a:prstGeom prst="rect">
            <a:avLst/>
          </a:prstGeom>
        </p:spPr>
        <p:txBody>
          <a:bodyPr/>
          <a:lstStyle/>
          <a:p>
            <a:pPr algn="ctr" eaLnBrk="0" fontAlgn="auto" hangingPunct="0">
              <a:spcAft>
                <a:spcPts val="0"/>
              </a:spcAft>
              <a:defRPr/>
            </a:pPr>
            <a:r>
              <a:rPr lang="en-US" sz="3200" b="1" kern="0" smtClean="0">
                <a:solidFill>
                  <a:srgbClr val="000000"/>
                </a:solidFill>
                <a:latin typeface="Times New Roman" pitchFamily="18" charset="0"/>
                <a:cs typeface="Times New Roman" pitchFamily="18" charset="0"/>
              </a:rPr>
              <a:t>PAPARAN</a:t>
            </a:r>
          </a:p>
          <a:p>
            <a:pPr algn="ctr" eaLnBrk="0" fontAlgn="auto" hangingPunct="0">
              <a:spcAft>
                <a:spcPts val="0"/>
              </a:spcAft>
              <a:defRPr/>
            </a:pPr>
            <a:r>
              <a:rPr lang="en-US" sz="2400" b="1" kern="0">
                <a:solidFill>
                  <a:srgbClr val="000000"/>
                </a:solidFill>
                <a:latin typeface="Times New Roman" pitchFamily="18" charset="0"/>
                <a:cs typeface="Times New Roman" pitchFamily="18" charset="0"/>
              </a:rPr>
              <a:t/>
            </a:r>
            <a:br>
              <a:rPr lang="en-US" sz="2400" b="1" kern="0">
                <a:solidFill>
                  <a:srgbClr val="000000"/>
                </a:solidFill>
                <a:latin typeface="Times New Roman" pitchFamily="18" charset="0"/>
                <a:cs typeface="Times New Roman" pitchFamily="18" charset="0"/>
              </a:rPr>
            </a:br>
            <a:r>
              <a:rPr lang="en-US" sz="3600" b="1" smtClean="0"/>
              <a:t>PENGANGGARAN SANITASI</a:t>
            </a:r>
            <a:endParaRPr lang="en-US" sz="3600" b="1" kern="0" dirty="0">
              <a:solidFill>
                <a:srgbClr val="000000"/>
              </a:solidFill>
              <a:latin typeface="Times New Roman" pitchFamily="18" charset="0"/>
              <a:cs typeface="Times New Roman" pitchFamily="18" charset="0"/>
            </a:endParaRPr>
          </a:p>
        </p:txBody>
      </p:sp>
      <p:sp>
        <p:nvSpPr>
          <p:cNvPr id="17" name="Rectangle 3"/>
          <p:cNvSpPr txBox="1">
            <a:spLocks noChangeArrowheads="1"/>
          </p:cNvSpPr>
          <p:nvPr/>
        </p:nvSpPr>
        <p:spPr>
          <a:xfrm>
            <a:off x="0" y="5791200"/>
            <a:ext cx="9144000" cy="1066800"/>
          </a:xfrm>
          <a:prstGeom prst="rect">
            <a:avLst/>
          </a:prstGeom>
        </p:spPr>
        <p:txBody>
          <a:bodyPr/>
          <a:lstStyle/>
          <a:p>
            <a:pPr marL="342900" indent="-342900" algn="ctr" eaLnBrk="0" hangingPunct="0">
              <a:buClr>
                <a:srgbClr val="6E71F0"/>
              </a:buClr>
              <a:defRPr/>
            </a:pPr>
            <a:r>
              <a:rPr lang="en-US" kern="0" smtClean="0">
                <a:solidFill>
                  <a:srgbClr val="000000"/>
                </a:solidFill>
                <a:latin typeface="Times New Roman" pitchFamily="18" charset="0"/>
                <a:cs typeface="Times New Roman" pitchFamily="18" charset="0"/>
              </a:rPr>
              <a:t>DIREKTORAT BUMD, BLUD DAN BMD</a:t>
            </a:r>
          </a:p>
          <a:p>
            <a:pPr marL="342900" indent="-342900" algn="ctr" eaLnBrk="0" hangingPunct="0">
              <a:buClr>
                <a:srgbClr val="6E71F0"/>
              </a:buClr>
              <a:defRPr/>
            </a:pPr>
            <a:r>
              <a:rPr lang="en-US" sz="1600" kern="0" smtClean="0">
                <a:solidFill>
                  <a:srgbClr val="000000"/>
                </a:solidFill>
                <a:latin typeface="Times New Roman" pitchFamily="18" charset="0"/>
                <a:cs typeface="Times New Roman" pitchFamily="18" charset="0"/>
              </a:rPr>
              <a:t>DITJEN BINA KEUANGAN DAERAH</a:t>
            </a:r>
          </a:p>
          <a:p>
            <a:pPr marL="342900" indent="-342900" algn="ctr" eaLnBrk="0" hangingPunct="0">
              <a:buClr>
                <a:srgbClr val="6E71F0"/>
              </a:buClr>
              <a:defRPr/>
            </a:pPr>
            <a:r>
              <a:rPr lang="en-US" sz="1600" kern="0" smtClean="0">
                <a:solidFill>
                  <a:srgbClr val="000000"/>
                </a:solidFill>
                <a:latin typeface="Times New Roman" pitchFamily="18" charset="0"/>
                <a:cs typeface="Times New Roman" pitchFamily="18" charset="0"/>
              </a:rPr>
              <a:t>2016</a:t>
            </a:r>
            <a:endParaRPr lang="en-US" sz="1600" kern="0" dirty="0">
              <a:solidFill>
                <a:srgbClr val="00000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fontScale="90000"/>
          </a:bodyPr>
          <a:lstStyle/>
          <a:p>
            <a:pPr algn="ctr"/>
            <a:r>
              <a:rPr lang="en-US" sz="3200" smtClean="0"/>
              <a:t>Pemda &amp; Pelayanan Publik</a:t>
            </a:r>
            <a:endParaRPr lang="en-US" sz="3200"/>
          </a:p>
        </p:txBody>
      </p:sp>
      <p:sp>
        <p:nvSpPr>
          <p:cNvPr id="3" name="Rectangle 2"/>
          <p:cNvSpPr/>
          <p:nvPr/>
        </p:nvSpPr>
        <p:spPr>
          <a:xfrm>
            <a:off x="152400" y="41910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Pemda</a:t>
            </a:r>
            <a:endParaRPr lang="en-US"/>
          </a:p>
        </p:txBody>
      </p:sp>
      <p:sp>
        <p:nvSpPr>
          <p:cNvPr id="4" name="Rectangle 3"/>
          <p:cNvSpPr/>
          <p:nvPr/>
        </p:nvSpPr>
        <p:spPr>
          <a:xfrm>
            <a:off x="3505200" y="27432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SKPD</a:t>
            </a:r>
            <a:endParaRPr lang="en-US"/>
          </a:p>
        </p:txBody>
      </p:sp>
      <p:sp>
        <p:nvSpPr>
          <p:cNvPr id="5" name="Rectangle 4"/>
          <p:cNvSpPr/>
          <p:nvPr/>
        </p:nvSpPr>
        <p:spPr>
          <a:xfrm>
            <a:off x="3505200" y="5486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BUMD</a:t>
            </a:r>
            <a:endParaRPr lang="en-US"/>
          </a:p>
        </p:txBody>
      </p:sp>
      <p:sp>
        <p:nvSpPr>
          <p:cNvPr id="6" name="Rectangle 5"/>
          <p:cNvSpPr/>
          <p:nvPr/>
        </p:nvSpPr>
        <p:spPr>
          <a:xfrm>
            <a:off x="3505200" y="41910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BLUD</a:t>
            </a:r>
            <a:endParaRPr lang="en-US"/>
          </a:p>
        </p:txBody>
      </p:sp>
      <p:sp>
        <p:nvSpPr>
          <p:cNvPr id="7" name="Rectangle 6"/>
          <p:cNvSpPr/>
          <p:nvPr/>
        </p:nvSpPr>
        <p:spPr>
          <a:xfrm>
            <a:off x="7315200" y="41910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Pelayanan Publik</a:t>
            </a:r>
            <a:endParaRPr lang="en-US"/>
          </a:p>
        </p:txBody>
      </p:sp>
      <p:cxnSp>
        <p:nvCxnSpPr>
          <p:cNvPr id="9" name="Shape 8"/>
          <p:cNvCxnSpPr>
            <a:stCxn id="4" idx="3"/>
            <a:endCxn id="7" idx="0"/>
          </p:cNvCxnSpPr>
          <p:nvPr/>
        </p:nvCxnSpPr>
        <p:spPr>
          <a:xfrm>
            <a:off x="5257800" y="3048000"/>
            <a:ext cx="2933700" cy="11430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hape 9"/>
          <p:cNvCxnSpPr>
            <a:stCxn id="5" idx="3"/>
            <a:endCxn id="7" idx="2"/>
          </p:cNvCxnSpPr>
          <p:nvPr/>
        </p:nvCxnSpPr>
        <p:spPr>
          <a:xfrm flipV="1">
            <a:off x="5257800" y="4800600"/>
            <a:ext cx="2933700" cy="990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hape 12"/>
          <p:cNvCxnSpPr>
            <a:stCxn id="6" idx="3"/>
            <a:endCxn id="7" idx="1"/>
          </p:cNvCxnSpPr>
          <p:nvPr/>
        </p:nvCxnSpPr>
        <p:spPr>
          <a:xfrm>
            <a:off x="5257800" y="4495800"/>
            <a:ext cx="20574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hape 15"/>
          <p:cNvCxnSpPr>
            <a:stCxn id="3" idx="0"/>
            <a:endCxn id="4" idx="1"/>
          </p:cNvCxnSpPr>
          <p:nvPr/>
        </p:nvCxnSpPr>
        <p:spPr>
          <a:xfrm rot="5400000" flipH="1" flipV="1">
            <a:off x="1695450" y="2381250"/>
            <a:ext cx="1143000" cy="24765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hape 18"/>
          <p:cNvCxnSpPr>
            <a:stCxn id="3" idx="3"/>
            <a:endCxn id="6" idx="1"/>
          </p:cNvCxnSpPr>
          <p:nvPr/>
        </p:nvCxnSpPr>
        <p:spPr>
          <a:xfrm>
            <a:off x="1905000" y="4495800"/>
            <a:ext cx="16002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hape 21"/>
          <p:cNvCxnSpPr>
            <a:stCxn id="3" idx="2"/>
            <a:endCxn id="5" idx="1"/>
          </p:cNvCxnSpPr>
          <p:nvPr/>
        </p:nvCxnSpPr>
        <p:spPr>
          <a:xfrm rot="16200000" flipH="1">
            <a:off x="1771650" y="4057650"/>
            <a:ext cx="990600" cy="24765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1524000" y="1524000"/>
            <a:ext cx="60960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Perencanaan, penganggaran, pelaksanaan, PJ</a:t>
            </a:r>
            <a:endParaRPr lang="en-US"/>
          </a:p>
        </p:txBody>
      </p:sp>
      <p:grpSp>
        <p:nvGrpSpPr>
          <p:cNvPr id="18"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20" name="Group 23"/>
            <p:cNvGrpSpPr>
              <a:grpSpLocks/>
            </p:cNvGrpSpPr>
            <p:nvPr/>
          </p:nvGrpSpPr>
          <p:grpSpPr bwMode="auto">
            <a:xfrm>
              <a:off x="-14288" y="96838"/>
              <a:ext cx="9158288" cy="1889124"/>
              <a:chOff x="-14256" y="200002"/>
              <a:chExt cx="9158256" cy="1889463"/>
            </a:xfrm>
          </p:grpSpPr>
          <p:grpSp>
            <p:nvGrpSpPr>
              <p:cNvPr id="23" name="Group 22"/>
              <p:cNvGrpSpPr>
                <a:grpSpLocks/>
              </p:cNvGrpSpPr>
              <p:nvPr/>
            </p:nvGrpSpPr>
            <p:grpSpPr bwMode="auto">
              <a:xfrm>
                <a:off x="-14256" y="285728"/>
                <a:ext cx="9158256" cy="831568"/>
                <a:chOff x="-14256" y="285728"/>
                <a:chExt cx="9158256" cy="831568"/>
              </a:xfrm>
            </p:grpSpPr>
            <p:grpSp>
              <p:nvGrpSpPr>
                <p:cNvPr id="25" name="Group 15"/>
                <p:cNvGrpSpPr>
                  <a:grpSpLocks/>
                </p:cNvGrpSpPr>
                <p:nvPr/>
              </p:nvGrpSpPr>
              <p:grpSpPr bwMode="auto">
                <a:xfrm>
                  <a:off x="-14256" y="500090"/>
                  <a:ext cx="9158256" cy="376306"/>
                  <a:chOff x="0" y="1828839"/>
                  <a:chExt cx="9144000" cy="304855"/>
                </a:xfrm>
              </p:grpSpPr>
              <p:sp>
                <p:nvSpPr>
                  <p:cNvPr id="28" name="Rectangle 27"/>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29" name="Rectangle 28"/>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27"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24"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21"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
        <p:nvSpPr>
          <p:cNvPr id="33" name="Rectangle 32"/>
          <p:cNvSpPr/>
          <p:nvPr/>
        </p:nvSpPr>
        <p:spPr>
          <a:xfrm>
            <a:off x="3048000" y="2590800"/>
            <a:ext cx="2514600" cy="243840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1828800" y="3810000"/>
            <a:ext cx="7315200" cy="685800"/>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0" y="914400"/>
            <a:ext cx="1828800" cy="5410200"/>
          </a:xfrm>
          <a:prstGeom prst="rect">
            <a:avLst/>
          </a:prstGeom>
          <a:solidFill>
            <a:srgbClr val="FF0000">
              <a:alpha val="2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1828800" y="914400"/>
            <a:ext cx="7315200" cy="2133600"/>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81000" y="990600"/>
            <a:ext cx="1143000" cy="381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RPJPD</a:t>
            </a:r>
            <a:endParaRPr lang="en-US" sz="1400"/>
          </a:p>
        </p:txBody>
      </p:sp>
      <p:sp>
        <p:nvSpPr>
          <p:cNvPr id="5" name="Rectangle 4"/>
          <p:cNvSpPr/>
          <p:nvPr/>
        </p:nvSpPr>
        <p:spPr>
          <a:xfrm>
            <a:off x="381000" y="1676400"/>
            <a:ext cx="1143000" cy="381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RPJMD</a:t>
            </a:r>
            <a:endParaRPr lang="en-US" sz="1400"/>
          </a:p>
        </p:txBody>
      </p:sp>
      <p:sp>
        <p:nvSpPr>
          <p:cNvPr id="6" name="Rectangle 5"/>
          <p:cNvSpPr/>
          <p:nvPr/>
        </p:nvSpPr>
        <p:spPr>
          <a:xfrm>
            <a:off x="381000" y="2362200"/>
            <a:ext cx="1143000" cy="3810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RKPD</a:t>
            </a:r>
            <a:endParaRPr lang="en-US" sz="1400"/>
          </a:p>
        </p:txBody>
      </p:sp>
      <p:sp>
        <p:nvSpPr>
          <p:cNvPr id="7" name="Rectangle 6"/>
          <p:cNvSpPr/>
          <p:nvPr/>
        </p:nvSpPr>
        <p:spPr>
          <a:xfrm>
            <a:off x="2057400" y="2362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KUA</a:t>
            </a:r>
          </a:p>
          <a:p>
            <a:pPr algn="ctr"/>
            <a:r>
              <a:rPr lang="en-US" sz="1400" smtClean="0"/>
              <a:t>PPAS</a:t>
            </a:r>
            <a:endParaRPr lang="en-US" sz="1400"/>
          </a:p>
        </p:txBody>
      </p:sp>
      <p:sp>
        <p:nvSpPr>
          <p:cNvPr id="8" name="Rectangle 7"/>
          <p:cNvSpPr/>
          <p:nvPr/>
        </p:nvSpPr>
        <p:spPr>
          <a:xfrm>
            <a:off x="3505200" y="2362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Ranperda</a:t>
            </a:r>
            <a:endParaRPr lang="en-US" sz="1400"/>
          </a:p>
        </p:txBody>
      </p:sp>
      <p:sp>
        <p:nvSpPr>
          <p:cNvPr id="9" name="Rectangle 8"/>
          <p:cNvSpPr/>
          <p:nvPr/>
        </p:nvSpPr>
        <p:spPr>
          <a:xfrm>
            <a:off x="4953000" y="2362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Evaluasi</a:t>
            </a:r>
            <a:endParaRPr lang="en-US" sz="1400"/>
          </a:p>
        </p:txBody>
      </p:sp>
      <p:sp>
        <p:nvSpPr>
          <p:cNvPr id="10" name="Rectangle 9"/>
          <p:cNvSpPr/>
          <p:nvPr/>
        </p:nvSpPr>
        <p:spPr>
          <a:xfrm>
            <a:off x="6324600" y="2362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Penyem-purnaa</a:t>
            </a:r>
            <a:endParaRPr lang="en-US" sz="1400"/>
          </a:p>
        </p:txBody>
      </p:sp>
      <p:sp>
        <p:nvSpPr>
          <p:cNvPr id="11" name="Rectangle 10"/>
          <p:cNvSpPr/>
          <p:nvPr/>
        </p:nvSpPr>
        <p:spPr>
          <a:xfrm>
            <a:off x="7772400" y="2362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Perda</a:t>
            </a:r>
            <a:endParaRPr lang="en-US" sz="1400"/>
          </a:p>
        </p:txBody>
      </p:sp>
      <p:cxnSp>
        <p:nvCxnSpPr>
          <p:cNvPr id="13" name="Straight Arrow Connector 12"/>
          <p:cNvCxnSpPr>
            <a:stCxn id="6" idx="3"/>
            <a:endCxn id="7" idx="1"/>
          </p:cNvCxnSpPr>
          <p:nvPr/>
        </p:nvCxnSpPr>
        <p:spPr>
          <a:xfrm>
            <a:off x="1524000" y="25527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3"/>
            <a:endCxn id="8" idx="1"/>
          </p:cNvCxnSpPr>
          <p:nvPr/>
        </p:nvCxnSpPr>
        <p:spPr>
          <a:xfrm>
            <a:off x="3200400" y="25527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a:endCxn id="9" idx="1"/>
          </p:cNvCxnSpPr>
          <p:nvPr/>
        </p:nvCxnSpPr>
        <p:spPr>
          <a:xfrm>
            <a:off x="4648200" y="25527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3"/>
            <a:endCxn id="10" idx="1"/>
          </p:cNvCxnSpPr>
          <p:nvPr/>
        </p:nvCxnSpPr>
        <p:spPr>
          <a:xfrm>
            <a:off x="6096000" y="2552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3"/>
            <a:endCxn id="11" idx="1"/>
          </p:cNvCxnSpPr>
          <p:nvPr/>
        </p:nvCxnSpPr>
        <p:spPr>
          <a:xfrm>
            <a:off x="7467600" y="25527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200" y="3392269"/>
            <a:ext cx="1600200" cy="1200329"/>
          </a:xfrm>
          <a:prstGeom prst="rect">
            <a:avLst/>
          </a:prstGeom>
          <a:solidFill>
            <a:schemeClr val="bg1"/>
          </a:solidFill>
        </p:spPr>
        <p:txBody>
          <a:bodyPr wrap="square" rtlCol="0">
            <a:spAutoFit/>
          </a:bodyPr>
          <a:lstStyle/>
          <a:p>
            <a:pPr marL="342900" indent="-342900">
              <a:buAutoNum type="arabicPeriod"/>
            </a:pPr>
            <a:r>
              <a:rPr lang="en-US" sz="1200" smtClean="0"/>
              <a:t>Narasumber (PMDN  54/10)</a:t>
            </a:r>
          </a:p>
          <a:p>
            <a:pPr marL="342900" indent="-342900">
              <a:buAutoNum type="arabicPeriod"/>
            </a:pPr>
            <a:r>
              <a:rPr lang="en-US" sz="1200" smtClean="0"/>
              <a:t>Menyampaikan pokir (Ps. 55 (1) huruf a PP 16/09)</a:t>
            </a:r>
            <a:endParaRPr lang="en-US" sz="1200"/>
          </a:p>
        </p:txBody>
      </p:sp>
      <p:sp>
        <p:nvSpPr>
          <p:cNvPr id="36" name="Rectangle 35"/>
          <p:cNvSpPr/>
          <p:nvPr/>
        </p:nvSpPr>
        <p:spPr>
          <a:xfrm>
            <a:off x="2057400" y="4648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KDH+DPRD</a:t>
            </a:r>
            <a:endParaRPr lang="en-US" sz="1400"/>
          </a:p>
        </p:txBody>
      </p:sp>
      <p:sp>
        <p:nvSpPr>
          <p:cNvPr id="37" name="Rectangle 36"/>
          <p:cNvSpPr/>
          <p:nvPr/>
        </p:nvSpPr>
        <p:spPr>
          <a:xfrm>
            <a:off x="3505200" y="4648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KDH+DPRD</a:t>
            </a:r>
            <a:endParaRPr lang="en-US" sz="1400"/>
          </a:p>
        </p:txBody>
      </p:sp>
      <p:sp>
        <p:nvSpPr>
          <p:cNvPr id="38" name="Rectangle 37"/>
          <p:cNvSpPr/>
          <p:nvPr/>
        </p:nvSpPr>
        <p:spPr>
          <a:xfrm>
            <a:off x="4953000" y="4648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MDN/Gub</a:t>
            </a:r>
            <a:endParaRPr lang="en-US" sz="1400"/>
          </a:p>
        </p:txBody>
      </p:sp>
      <p:sp>
        <p:nvSpPr>
          <p:cNvPr id="39" name="Rectangle 38"/>
          <p:cNvSpPr/>
          <p:nvPr/>
        </p:nvSpPr>
        <p:spPr>
          <a:xfrm>
            <a:off x="6324600" y="4648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BA + TAPD</a:t>
            </a:r>
            <a:endParaRPr lang="en-US" sz="1400"/>
          </a:p>
        </p:txBody>
      </p:sp>
      <p:sp>
        <p:nvSpPr>
          <p:cNvPr id="40" name="Rectangle 39"/>
          <p:cNvSpPr/>
          <p:nvPr/>
        </p:nvSpPr>
        <p:spPr>
          <a:xfrm>
            <a:off x="7772400" y="46482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KDH+DPRD</a:t>
            </a:r>
            <a:endParaRPr lang="en-US" sz="1400"/>
          </a:p>
        </p:txBody>
      </p:sp>
      <p:sp>
        <p:nvSpPr>
          <p:cNvPr id="46" name="Rectangle 45"/>
          <p:cNvSpPr/>
          <p:nvPr/>
        </p:nvSpPr>
        <p:spPr>
          <a:xfrm>
            <a:off x="2057400" y="51054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pc="-200" smtClean="0"/>
              <a:t>Nota  Kesepakatan</a:t>
            </a:r>
            <a:endParaRPr lang="en-US" sz="1400" spc="-200"/>
          </a:p>
        </p:txBody>
      </p:sp>
      <p:sp>
        <p:nvSpPr>
          <p:cNvPr id="47" name="Rectangle 46"/>
          <p:cNvSpPr/>
          <p:nvPr/>
        </p:nvSpPr>
        <p:spPr>
          <a:xfrm>
            <a:off x="3505200" y="51054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Persetujuan</a:t>
            </a:r>
            <a:endParaRPr lang="en-US" sz="1400"/>
          </a:p>
        </p:txBody>
      </p:sp>
      <p:sp>
        <p:nvSpPr>
          <p:cNvPr id="48" name="Rectangle 47"/>
          <p:cNvSpPr/>
          <p:nvPr/>
        </p:nvSpPr>
        <p:spPr>
          <a:xfrm>
            <a:off x="4953000" y="51054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Kep. MDN/GUB</a:t>
            </a:r>
            <a:endParaRPr lang="en-US" sz="1400"/>
          </a:p>
        </p:txBody>
      </p:sp>
      <p:sp>
        <p:nvSpPr>
          <p:cNvPr id="49" name="Rectangle 48"/>
          <p:cNvSpPr/>
          <p:nvPr/>
        </p:nvSpPr>
        <p:spPr>
          <a:xfrm>
            <a:off x="6324600" y="51054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Kep. Pimp. DPRD</a:t>
            </a:r>
            <a:endParaRPr lang="en-US" sz="1400"/>
          </a:p>
        </p:txBody>
      </p:sp>
      <p:sp>
        <p:nvSpPr>
          <p:cNvPr id="50" name="Rectangle 49"/>
          <p:cNvSpPr/>
          <p:nvPr/>
        </p:nvSpPr>
        <p:spPr>
          <a:xfrm>
            <a:off x="7772400" y="5105400"/>
            <a:ext cx="1143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t>Penetapan</a:t>
            </a:r>
            <a:endParaRPr lang="en-US" sz="1400"/>
          </a:p>
        </p:txBody>
      </p:sp>
      <p:cxnSp>
        <p:nvCxnSpPr>
          <p:cNvPr id="56" name="Elbow Connector 55"/>
          <p:cNvCxnSpPr>
            <a:stCxn id="4" idx="2"/>
            <a:endCxn id="5" idx="0"/>
          </p:cNvCxnSpPr>
          <p:nvPr/>
        </p:nvCxnSpPr>
        <p:spPr>
          <a:xfrm rot="5400000">
            <a:off x="800100" y="1524000"/>
            <a:ext cx="3048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5" idx="2"/>
            <a:endCxn id="6" idx="0"/>
          </p:cNvCxnSpPr>
          <p:nvPr/>
        </p:nvCxnSpPr>
        <p:spPr>
          <a:xfrm rot="5400000">
            <a:off x="800100" y="2209800"/>
            <a:ext cx="304800" cy="15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838200" y="2057400"/>
            <a:ext cx="762000" cy="307777"/>
          </a:xfrm>
          <a:prstGeom prst="rect">
            <a:avLst/>
          </a:prstGeom>
          <a:noFill/>
        </p:spPr>
        <p:txBody>
          <a:bodyPr wrap="square" rtlCol="0">
            <a:spAutoFit/>
          </a:bodyPr>
          <a:lstStyle/>
          <a:p>
            <a:pPr algn="r"/>
            <a:r>
              <a:rPr lang="en-US" sz="1400" smtClean="0"/>
              <a:t>5 thn</a:t>
            </a:r>
            <a:endParaRPr lang="en-US" sz="1400"/>
          </a:p>
        </p:txBody>
      </p:sp>
      <p:sp>
        <p:nvSpPr>
          <p:cNvPr id="61" name="TextBox 60"/>
          <p:cNvSpPr txBox="1"/>
          <p:nvPr/>
        </p:nvSpPr>
        <p:spPr>
          <a:xfrm>
            <a:off x="838200" y="1371600"/>
            <a:ext cx="762000" cy="307777"/>
          </a:xfrm>
          <a:prstGeom prst="rect">
            <a:avLst/>
          </a:prstGeom>
          <a:noFill/>
        </p:spPr>
        <p:txBody>
          <a:bodyPr wrap="square" rtlCol="0">
            <a:spAutoFit/>
          </a:bodyPr>
          <a:lstStyle/>
          <a:p>
            <a:pPr algn="r"/>
            <a:r>
              <a:rPr lang="en-US" sz="1400" smtClean="0"/>
              <a:t>25 thn</a:t>
            </a:r>
            <a:endParaRPr lang="en-US" sz="1400"/>
          </a:p>
        </p:txBody>
      </p:sp>
      <p:sp>
        <p:nvSpPr>
          <p:cNvPr id="64" name="TextBox 63"/>
          <p:cNvSpPr txBox="1"/>
          <p:nvPr/>
        </p:nvSpPr>
        <p:spPr>
          <a:xfrm>
            <a:off x="838200" y="2743200"/>
            <a:ext cx="762000" cy="261610"/>
          </a:xfrm>
          <a:prstGeom prst="rect">
            <a:avLst/>
          </a:prstGeom>
          <a:noFill/>
        </p:spPr>
        <p:txBody>
          <a:bodyPr wrap="square" rtlCol="0">
            <a:spAutoFit/>
          </a:bodyPr>
          <a:lstStyle/>
          <a:p>
            <a:pPr algn="r"/>
            <a:r>
              <a:rPr lang="en-US" sz="1100" smtClean="0"/>
              <a:t>Akhir Mei</a:t>
            </a:r>
            <a:endParaRPr lang="en-US" sz="1100"/>
          </a:p>
        </p:txBody>
      </p:sp>
      <p:sp>
        <p:nvSpPr>
          <p:cNvPr id="65" name="TextBox 64"/>
          <p:cNvSpPr txBox="1"/>
          <p:nvPr/>
        </p:nvSpPr>
        <p:spPr>
          <a:xfrm>
            <a:off x="1066800" y="2971800"/>
            <a:ext cx="762000" cy="430887"/>
          </a:xfrm>
          <a:prstGeom prst="rect">
            <a:avLst/>
          </a:prstGeom>
          <a:noFill/>
        </p:spPr>
        <p:txBody>
          <a:bodyPr wrap="square" rtlCol="0">
            <a:spAutoFit/>
          </a:bodyPr>
          <a:lstStyle/>
          <a:p>
            <a:pPr algn="r"/>
            <a:r>
              <a:rPr lang="en-US" sz="1100" smtClean="0"/>
              <a:t>50 P</a:t>
            </a:r>
          </a:p>
          <a:p>
            <a:pPr algn="r"/>
            <a:r>
              <a:rPr lang="en-US" sz="1100" smtClean="0"/>
              <a:t>120 K</a:t>
            </a:r>
            <a:endParaRPr lang="en-US" sz="1100"/>
          </a:p>
        </p:txBody>
      </p:sp>
      <p:sp>
        <p:nvSpPr>
          <p:cNvPr id="69" name="TextBox 68"/>
          <p:cNvSpPr txBox="1"/>
          <p:nvPr/>
        </p:nvSpPr>
        <p:spPr>
          <a:xfrm>
            <a:off x="1828800" y="5565231"/>
            <a:ext cx="7315200" cy="738664"/>
          </a:xfrm>
          <a:prstGeom prst="rect">
            <a:avLst/>
          </a:prstGeom>
          <a:solidFill>
            <a:schemeClr val="tx1"/>
          </a:solidFill>
          <a:ln>
            <a:solidFill>
              <a:schemeClr val="bg1"/>
            </a:solidFill>
          </a:ln>
        </p:spPr>
        <p:txBody>
          <a:bodyPr wrap="square" rtlCol="0">
            <a:spAutoFit/>
          </a:bodyPr>
          <a:lstStyle/>
          <a:p>
            <a:r>
              <a:rPr lang="en-US" sz="1400" b="1" smtClean="0">
                <a:solidFill>
                  <a:schemeClr val="bg1"/>
                </a:solidFill>
              </a:rPr>
              <a:t>Membahas dan Menyetujui</a:t>
            </a:r>
          </a:p>
          <a:p>
            <a:r>
              <a:rPr lang="en-US" sz="1400" b="1" smtClean="0">
                <a:solidFill>
                  <a:schemeClr val="bg1"/>
                </a:solidFill>
              </a:rPr>
              <a:t>(tidak mengusulkan)</a:t>
            </a:r>
          </a:p>
          <a:p>
            <a:endParaRPr lang="en-US" sz="1400" b="1">
              <a:solidFill>
                <a:schemeClr val="bg1"/>
              </a:solidFill>
            </a:endParaRPr>
          </a:p>
        </p:txBody>
      </p:sp>
      <p:sp>
        <p:nvSpPr>
          <p:cNvPr id="71" name="TextBox 70"/>
          <p:cNvSpPr txBox="1"/>
          <p:nvPr/>
        </p:nvSpPr>
        <p:spPr>
          <a:xfrm>
            <a:off x="0" y="5572433"/>
            <a:ext cx="1828800" cy="738664"/>
          </a:xfrm>
          <a:prstGeom prst="rect">
            <a:avLst/>
          </a:prstGeom>
          <a:solidFill>
            <a:srgbClr val="FF0000"/>
          </a:solidFill>
          <a:ln>
            <a:solidFill>
              <a:srgbClr val="FF0000"/>
            </a:solidFill>
          </a:ln>
        </p:spPr>
        <p:txBody>
          <a:bodyPr wrap="square" rtlCol="0">
            <a:spAutoFit/>
          </a:bodyPr>
          <a:lstStyle/>
          <a:p>
            <a:pPr algn="ctr"/>
            <a:r>
              <a:rPr lang="en-US" sz="1400" b="1" smtClean="0">
                <a:solidFill>
                  <a:schemeClr val="bg1"/>
                </a:solidFill>
              </a:rPr>
              <a:t>“MENGUSULKAN”, tanpa memberi persetujuan</a:t>
            </a:r>
            <a:endParaRPr lang="en-US" sz="1400" b="1">
              <a:solidFill>
                <a:schemeClr val="bg1"/>
              </a:solidFill>
            </a:endParaRPr>
          </a:p>
        </p:txBody>
      </p:sp>
      <p:sp>
        <p:nvSpPr>
          <p:cNvPr id="75" name="TextBox 74"/>
          <p:cNvSpPr txBox="1"/>
          <p:nvPr/>
        </p:nvSpPr>
        <p:spPr>
          <a:xfrm>
            <a:off x="0" y="391179"/>
            <a:ext cx="1828800" cy="523220"/>
          </a:xfrm>
          <a:prstGeom prst="rect">
            <a:avLst/>
          </a:prstGeom>
          <a:solidFill>
            <a:srgbClr val="FF0000"/>
          </a:solidFill>
        </p:spPr>
        <p:txBody>
          <a:bodyPr wrap="square" rtlCol="0">
            <a:spAutoFit/>
          </a:bodyPr>
          <a:lstStyle/>
          <a:p>
            <a:pPr algn="ctr"/>
            <a:r>
              <a:rPr lang="en-US" sz="1400" b="1" smtClean="0">
                <a:solidFill>
                  <a:schemeClr val="bg1"/>
                </a:solidFill>
              </a:rPr>
              <a:t>Perencanaan</a:t>
            </a:r>
          </a:p>
          <a:p>
            <a:pPr algn="ctr"/>
            <a:r>
              <a:rPr lang="en-US" sz="1400" b="1" spc="-100" smtClean="0">
                <a:solidFill>
                  <a:schemeClr val="bg1"/>
                </a:solidFill>
              </a:rPr>
              <a:t>UU 25/04, PP 8/08</a:t>
            </a:r>
            <a:endParaRPr lang="en-US" sz="1400" b="1" spc="-100">
              <a:solidFill>
                <a:schemeClr val="bg1"/>
              </a:solidFill>
            </a:endParaRPr>
          </a:p>
        </p:txBody>
      </p:sp>
      <p:sp>
        <p:nvSpPr>
          <p:cNvPr id="76" name="TextBox 75"/>
          <p:cNvSpPr txBox="1"/>
          <p:nvPr/>
        </p:nvSpPr>
        <p:spPr>
          <a:xfrm>
            <a:off x="1828800" y="391180"/>
            <a:ext cx="7315200" cy="523220"/>
          </a:xfrm>
          <a:prstGeom prst="rect">
            <a:avLst/>
          </a:prstGeom>
          <a:solidFill>
            <a:srgbClr val="0070C0"/>
          </a:solidFill>
        </p:spPr>
        <p:txBody>
          <a:bodyPr wrap="square" rtlCol="0">
            <a:spAutoFit/>
          </a:bodyPr>
          <a:lstStyle/>
          <a:p>
            <a:pPr algn="ctr"/>
            <a:r>
              <a:rPr lang="en-US" sz="1400" b="1" smtClean="0">
                <a:solidFill>
                  <a:schemeClr val="bg1"/>
                </a:solidFill>
              </a:rPr>
              <a:t>Penganggaran</a:t>
            </a:r>
          </a:p>
          <a:p>
            <a:pPr algn="ctr"/>
            <a:r>
              <a:rPr lang="en-US" sz="1400" b="1" smtClean="0">
                <a:solidFill>
                  <a:schemeClr val="bg1"/>
                </a:solidFill>
              </a:rPr>
              <a:t>UU 17/03, UU 23/14</a:t>
            </a:r>
            <a:endParaRPr lang="en-US" sz="1400" b="1">
              <a:solidFill>
                <a:schemeClr val="bg1"/>
              </a:solidFill>
            </a:endParaRPr>
          </a:p>
        </p:txBody>
      </p:sp>
      <p:sp>
        <p:nvSpPr>
          <p:cNvPr id="63" name="Right Arrow 62"/>
          <p:cNvSpPr/>
          <p:nvPr/>
        </p:nvSpPr>
        <p:spPr>
          <a:xfrm>
            <a:off x="4419600" y="5638800"/>
            <a:ext cx="304800" cy="533400"/>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800600" y="5638800"/>
            <a:ext cx="4390369" cy="523220"/>
          </a:xfrm>
          <a:prstGeom prst="rect">
            <a:avLst/>
          </a:prstGeom>
          <a:noFill/>
        </p:spPr>
        <p:txBody>
          <a:bodyPr wrap="none" rtlCol="0">
            <a:spAutoFit/>
          </a:bodyPr>
          <a:lstStyle/>
          <a:p>
            <a:r>
              <a:rPr lang="en-US" sz="1400" smtClean="0">
                <a:solidFill>
                  <a:srgbClr val="FFFF00"/>
                </a:solidFill>
              </a:rPr>
              <a:t>Ps. 18, 20 UU 17/03 ttg Keuangan Negara</a:t>
            </a:r>
          </a:p>
          <a:p>
            <a:r>
              <a:rPr lang="en-US" sz="1400" smtClean="0">
                <a:solidFill>
                  <a:srgbClr val="FFFF00"/>
                </a:solidFill>
              </a:rPr>
              <a:t>Ps. 99(2), 152(2) UU 23/14 ttg Pemerintahan Daerah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3"/>
          <p:cNvSpPr>
            <a:spLocks noChangeArrowheads="1"/>
          </p:cNvSpPr>
          <p:nvPr/>
        </p:nvSpPr>
        <p:spPr bwMode="auto">
          <a:xfrm>
            <a:off x="3175000" y="2193925"/>
            <a:ext cx="2859088" cy="1657350"/>
          </a:xfrm>
          <a:prstGeom prst="ellipse">
            <a:avLst/>
          </a:prstGeom>
          <a:solidFill>
            <a:srgbClr val="00FF99"/>
          </a:solidFill>
          <a:ln w="9525">
            <a:solidFill>
              <a:schemeClr val="tx1"/>
            </a:solidFill>
            <a:round/>
            <a:headEnd/>
            <a:tailEnd/>
          </a:ln>
        </p:spPr>
        <p:txBody>
          <a:bodyPr wrap="none" anchor="ctr"/>
          <a:lstStyle/>
          <a:p>
            <a:endParaRPr lang="en-US"/>
          </a:p>
        </p:txBody>
      </p:sp>
      <p:sp>
        <p:nvSpPr>
          <p:cNvPr id="10243" name="Text Box 4"/>
          <p:cNvSpPr txBox="1">
            <a:spLocks noChangeArrowheads="1"/>
          </p:cNvSpPr>
          <p:nvPr/>
        </p:nvSpPr>
        <p:spPr bwMode="auto">
          <a:xfrm>
            <a:off x="3441700" y="2633662"/>
            <a:ext cx="2325688" cy="579438"/>
          </a:xfrm>
          <a:prstGeom prst="rect">
            <a:avLst/>
          </a:prstGeom>
          <a:noFill/>
          <a:ln w="9525">
            <a:noFill/>
            <a:miter lim="800000"/>
            <a:headEnd/>
            <a:tailEnd/>
          </a:ln>
        </p:spPr>
        <p:txBody>
          <a:bodyPr>
            <a:spAutoFit/>
          </a:bodyPr>
          <a:lstStyle/>
          <a:p>
            <a:pPr algn="ctr">
              <a:spcBef>
                <a:spcPct val="50000"/>
              </a:spcBef>
            </a:pPr>
            <a:r>
              <a:rPr lang="en-US" sz="3200" b="1">
                <a:latin typeface="Calisto MT" pitchFamily="18" charset="0"/>
              </a:rPr>
              <a:t>APBD</a:t>
            </a:r>
          </a:p>
        </p:txBody>
      </p:sp>
      <p:sp>
        <p:nvSpPr>
          <p:cNvPr id="10244" name="Rectangle 9"/>
          <p:cNvSpPr>
            <a:spLocks noChangeArrowheads="1"/>
          </p:cNvSpPr>
          <p:nvPr/>
        </p:nvSpPr>
        <p:spPr bwMode="auto">
          <a:xfrm>
            <a:off x="317500" y="4786312"/>
            <a:ext cx="2459038" cy="1081088"/>
          </a:xfrm>
          <a:prstGeom prst="rect">
            <a:avLst/>
          </a:prstGeom>
          <a:solidFill>
            <a:schemeClr val="accent2"/>
          </a:solidFill>
          <a:ln w="9525">
            <a:solidFill>
              <a:schemeClr val="tx1"/>
            </a:solidFill>
            <a:miter lim="800000"/>
            <a:headEnd/>
            <a:tailEnd/>
          </a:ln>
        </p:spPr>
        <p:txBody>
          <a:bodyPr wrap="none" anchor="ctr"/>
          <a:lstStyle/>
          <a:p>
            <a:pPr algn="ctr"/>
            <a:endParaRPr lang="en-US">
              <a:solidFill>
                <a:schemeClr val="accent2"/>
              </a:solidFill>
            </a:endParaRPr>
          </a:p>
        </p:txBody>
      </p:sp>
      <p:sp>
        <p:nvSpPr>
          <p:cNvPr id="10245" name="Text Box 10"/>
          <p:cNvSpPr txBox="1">
            <a:spLocks noChangeArrowheads="1"/>
          </p:cNvSpPr>
          <p:nvPr/>
        </p:nvSpPr>
        <p:spPr bwMode="auto">
          <a:xfrm>
            <a:off x="252413" y="5002212"/>
            <a:ext cx="2657475" cy="519113"/>
          </a:xfrm>
          <a:prstGeom prst="rect">
            <a:avLst/>
          </a:prstGeom>
          <a:noFill/>
          <a:ln w="9525">
            <a:noFill/>
            <a:miter lim="800000"/>
            <a:headEnd/>
            <a:tailEnd/>
          </a:ln>
        </p:spPr>
        <p:txBody>
          <a:bodyPr>
            <a:spAutoFit/>
          </a:bodyPr>
          <a:lstStyle/>
          <a:p>
            <a:pPr algn="ctr">
              <a:spcBef>
                <a:spcPct val="50000"/>
              </a:spcBef>
            </a:pPr>
            <a:r>
              <a:rPr lang="en-US" sz="2800" b="1">
                <a:solidFill>
                  <a:srgbClr val="990000"/>
                </a:solidFill>
                <a:latin typeface="Calisto MT" pitchFamily="18" charset="0"/>
              </a:rPr>
              <a:t>Pendapatan</a:t>
            </a:r>
          </a:p>
        </p:txBody>
      </p:sp>
      <p:sp>
        <p:nvSpPr>
          <p:cNvPr id="10246" name="Line 11"/>
          <p:cNvSpPr>
            <a:spLocks noChangeShapeType="1"/>
          </p:cNvSpPr>
          <p:nvPr/>
        </p:nvSpPr>
        <p:spPr bwMode="auto">
          <a:xfrm>
            <a:off x="6034088" y="3717925"/>
            <a:ext cx="1063625" cy="792162"/>
          </a:xfrm>
          <a:prstGeom prst="line">
            <a:avLst/>
          </a:prstGeom>
          <a:noFill/>
          <a:ln w="9525">
            <a:solidFill>
              <a:schemeClr val="tx1"/>
            </a:solidFill>
            <a:round/>
            <a:headEnd/>
            <a:tailEnd type="triangle" w="med" len="med"/>
          </a:ln>
        </p:spPr>
        <p:txBody>
          <a:bodyPr/>
          <a:lstStyle/>
          <a:p>
            <a:endParaRPr lang="en-US"/>
          </a:p>
        </p:txBody>
      </p:sp>
      <p:sp>
        <p:nvSpPr>
          <p:cNvPr id="10247" name="Line 12"/>
          <p:cNvSpPr>
            <a:spLocks noChangeShapeType="1"/>
          </p:cNvSpPr>
          <p:nvPr/>
        </p:nvSpPr>
        <p:spPr bwMode="auto">
          <a:xfrm flipH="1">
            <a:off x="2378075" y="3800475"/>
            <a:ext cx="663575" cy="720725"/>
          </a:xfrm>
          <a:prstGeom prst="line">
            <a:avLst/>
          </a:prstGeom>
          <a:noFill/>
          <a:ln w="9525">
            <a:solidFill>
              <a:schemeClr val="tx1"/>
            </a:solidFill>
            <a:round/>
            <a:headEnd/>
            <a:tailEnd type="triangle" w="med" len="med"/>
          </a:ln>
        </p:spPr>
        <p:txBody>
          <a:bodyPr/>
          <a:lstStyle/>
          <a:p>
            <a:endParaRPr lang="en-US"/>
          </a:p>
        </p:txBody>
      </p:sp>
      <p:sp>
        <p:nvSpPr>
          <p:cNvPr id="10248" name="Rectangle 19"/>
          <p:cNvSpPr>
            <a:spLocks noChangeArrowheads="1"/>
          </p:cNvSpPr>
          <p:nvPr/>
        </p:nvSpPr>
        <p:spPr bwMode="auto">
          <a:xfrm>
            <a:off x="3375025" y="4786312"/>
            <a:ext cx="2525713" cy="1081088"/>
          </a:xfrm>
          <a:prstGeom prst="rect">
            <a:avLst/>
          </a:prstGeom>
          <a:solidFill>
            <a:srgbClr val="FF7C80"/>
          </a:solidFill>
          <a:ln w="9525">
            <a:solidFill>
              <a:schemeClr val="tx1"/>
            </a:solidFill>
            <a:miter lim="800000"/>
            <a:headEnd/>
            <a:tailEnd/>
          </a:ln>
        </p:spPr>
        <p:txBody>
          <a:bodyPr wrap="none" anchor="ctr"/>
          <a:lstStyle/>
          <a:p>
            <a:pPr algn="ctr"/>
            <a:endParaRPr lang="en-US">
              <a:solidFill>
                <a:srgbClr val="00FF99"/>
              </a:solidFill>
            </a:endParaRPr>
          </a:p>
        </p:txBody>
      </p:sp>
      <p:sp>
        <p:nvSpPr>
          <p:cNvPr id="10249" name="Rectangle 20"/>
          <p:cNvSpPr>
            <a:spLocks noChangeArrowheads="1"/>
          </p:cNvSpPr>
          <p:nvPr/>
        </p:nvSpPr>
        <p:spPr bwMode="auto">
          <a:xfrm>
            <a:off x="6565900" y="4786312"/>
            <a:ext cx="2325688" cy="1081088"/>
          </a:xfrm>
          <a:prstGeom prst="rect">
            <a:avLst/>
          </a:prstGeom>
          <a:solidFill>
            <a:schemeClr val="accent1"/>
          </a:solidFill>
          <a:ln w="9525">
            <a:solidFill>
              <a:schemeClr val="tx1"/>
            </a:solidFill>
            <a:miter lim="800000"/>
            <a:headEnd/>
            <a:tailEnd/>
          </a:ln>
        </p:spPr>
        <p:txBody>
          <a:bodyPr wrap="none" anchor="ctr"/>
          <a:lstStyle/>
          <a:p>
            <a:pPr algn="ctr"/>
            <a:endParaRPr lang="en-US">
              <a:solidFill>
                <a:srgbClr val="339933"/>
              </a:solidFill>
            </a:endParaRPr>
          </a:p>
        </p:txBody>
      </p:sp>
      <p:sp>
        <p:nvSpPr>
          <p:cNvPr id="10250" name="Text Box 21"/>
          <p:cNvSpPr txBox="1">
            <a:spLocks noChangeArrowheads="1"/>
          </p:cNvSpPr>
          <p:nvPr/>
        </p:nvSpPr>
        <p:spPr bwMode="auto">
          <a:xfrm>
            <a:off x="6432550" y="5002212"/>
            <a:ext cx="2659063" cy="519113"/>
          </a:xfrm>
          <a:prstGeom prst="rect">
            <a:avLst/>
          </a:prstGeom>
          <a:noFill/>
          <a:ln w="9525">
            <a:noFill/>
            <a:miter lim="800000"/>
            <a:headEnd/>
            <a:tailEnd/>
          </a:ln>
        </p:spPr>
        <p:txBody>
          <a:bodyPr>
            <a:spAutoFit/>
          </a:bodyPr>
          <a:lstStyle/>
          <a:p>
            <a:pPr algn="ctr">
              <a:spcBef>
                <a:spcPct val="50000"/>
              </a:spcBef>
            </a:pPr>
            <a:r>
              <a:rPr lang="en-US" sz="2800" b="1">
                <a:solidFill>
                  <a:schemeClr val="bg1"/>
                </a:solidFill>
                <a:latin typeface="Calisto MT" pitchFamily="18" charset="0"/>
              </a:rPr>
              <a:t>Pembiayaan</a:t>
            </a:r>
          </a:p>
        </p:txBody>
      </p:sp>
      <p:sp>
        <p:nvSpPr>
          <p:cNvPr id="10251" name="Text Box 22"/>
          <p:cNvSpPr txBox="1">
            <a:spLocks noChangeArrowheads="1"/>
          </p:cNvSpPr>
          <p:nvPr/>
        </p:nvSpPr>
        <p:spPr bwMode="auto">
          <a:xfrm>
            <a:off x="3376613" y="5002212"/>
            <a:ext cx="2657475" cy="519113"/>
          </a:xfrm>
          <a:prstGeom prst="rect">
            <a:avLst/>
          </a:prstGeom>
          <a:noFill/>
          <a:ln w="9525">
            <a:noFill/>
            <a:miter lim="800000"/>
            <a:headEnd/>
            <a:tailEnd/>
          </a:ln>
        </p:spPr>
        <p:txBody>
          <a:bodyPr>
            <a:spAutoFit/>
          </a:bodyPr>
          <a:lstStyle/>
          <a:p>
            <a:pPr algn="ctr">
              <a:spcBef>
                <a:spcPct val="50000"/>
              </a:spcBef>
            </a:pPr>
            <a:r>
              <a:rPr lang="en-US" sz="2800" b="1">
                <a:solidFill>
                  <a:srgbClr val="FFFF00"/>
                </a:solidFill>
                <a:latin typeface="Calisto MT" pitchFamily="18" charset="0"/>
              </a:rPr>
              <a:t>Belanja</a:t>
            </a:r>
          </a:p>
        </p:txBody>
      </p:sp>
      <p:sp>
        <p:nvSpPr>
          <p:cNvPr id="10252" name="Line 23"/>
          <p:cNvSpPr>
            <a:spLocks noChangeShapeType="1"/>
          </p:cNvSpPr>
          <p:nvPr/>
        </p:nvSpPr>
        <p:spPr bwMode="auto">
          <a:xfrm>
            <a:off x="4572000" y="3922712"/>
            <a:ext cx="0" cy="720725"/>
          </a:xfrm>
          <a:prstGeom prst="line">
            <a:avLst/>
          </a:prstGeom>
          <a:noFill/>
          <a:ln w="9525">
            <a:solidFill>
              <a:schemeClr val="tx1"/>
            </a:solidFill>
            <a:round/>
            <a:headEnd/>
            <a:tailEnd type="triangle" w="med" len="med"/>
          </a:ln>
        </p:spPr>
        <p:txBody>
          <a:bodyPr/>
          <a:lstStyle/>
          <a:p>
            <a:endParaRPr lang="en-US"/>
          </a:p>
        </p:txBody>
      </p:sp>
      <p:sp>
        <p:nvSpPr>
          <p:cNvPr id="14" name="Flowchart: Punched Tape 13"/>
          <p:cNvSpPr/>
          <p:nvPr/>
        </p:nvSpPr>
        <p:spPr>
          <a:xfrm>
            <a:off x="2209800" y="874712"/>
            <a:ext cx="4572000" cy="957263"/>
          </a:xfrm>
          <a:prstGeom prst="flowChartPunchedTape">
            <a:avLst/>
          </a:prstGeom>
          <a:solidFill>
            <a:schemeClr val="accent1">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accent5">
                    <a:lumMod val="75000"/>
                  </a:schemeClr>
                </a:solidFill>
              </a:rPr>
              <a:t>STRUKTUR  APBD</a:t>
            </a:r>
            <a:endParaRPr lang="en-US" sz="2800" dirty="0">
              <a:solidFill>
                <a:schemeClr val="accent5">
                  <a:lumMod val="75000"/>
                </a:schemeClr>
              </a:solidFill>
            </a:endParaRPr>
          </a:p>
        </p:txBody>
      </p:sp>
      <p:grpSp>
        <p:nvGrpSpPr>
          <p:cNvPr id="15"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16" name="Group 23"/>
            <p:cNvGrpSpPr>
              <a:grpSpLocks/>
            </p:cNvGrpSpPr>
            <p:nvPr/>
          </p:nvGrpSpPr>
          <p:grpSpPr bwMode="auto">
            <a:xfrm>
              <a:off x="-14288" y="96838"/>
              <a:ext cx="9158288" cy="1889124"/>
              <a:chOff x="-14256" y="200002"/>
              <a:chExt cx="9158256" cy="1889463"/>
            </a:xfrm>
          </p:grpSpPr>
          <p:grpSp>
            <p:nvGrpSpPr>
              <p:cNvPr id="18" name="Group 22"/>
              <p:cNvGrpSpPr>
                <a:grpSpLocks/>
              </p:cNvGrpSpPr>
              <p:nvPr/>
            </p:nvGrpSpPr>
            <p:grpSpPr bwMode="auto">
              <a:xfrm>
                <a:off x="-14256" y="285728"/>
                <a:ext cx="9158256" cy="831568"/>
                <a:chOff x="-14256" y="285728"/>
                <a:chExt cx="9158256" cy="831568"/>
              </a:xfrm>
            </p:grpSpPr>
            <p:grpSp>
              <p:nvGrpSpPr>
                <p:cNvPr id="20" name="Group 15"/>
                <p:cNvGrpSpPr>
                  <a:grpSpLocks/>
                </p:cNvGrpSpPr>
                <p:nvPr/>
              </p:nvGrpSpPr>
              <p:grpSpPr bwMode="auto">
                <a:xfrm>
                  <a:off x="-14256" y="500090"/>
                  <a:ext cx="9158256" cy="376306"/>
                  <a:chOff x="0" y="1828839"/>
                  <a:chExt cx="9144000" cy="304855"/>
                </a:xfrm>
              </p:grpSpPr>
              <p:sp>
                <p:nvSpPr>
                  <p:cNvPr id="22" name="Rectangle 21"/>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23" name="Rectangle 22"/>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21"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19"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17"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Text Box 2"/>
          <p:cNvSpPr txBox="1">
            <a:spLocks noChangeArrowheads="1"/>
          </p:cNvSpPr>
          <p:nvPr/>
        </p:nvSpPr>
        <p:spPr bwMode="auto">
          <a:xfrm>
            <a:off x="522288" y="228600"/>
            <a:ext cx="8153400" cy="646113"/>
          </a:xfrm>
          <a:prstGeom prst="rect">
            <a:avLst/>
          </a:prstGeom>
          <a:solidFill>
            <a:schemeClr val="accent1">
              <a:lumMod val="20000"/>
              <a:lumOff val="80000"/>
            </a:schemeClr>
          </a:solidFill>
          <a:ln w="38100">
            <a:solidFill>
              <a:srgbClr val="FF99FF"/>
            </a:solidFill>
            <a:miter lim="800000"/>
            <a:headEnd/>
            <a:tailEnd/>
          </a:ln>
          <a:effectLst/>
        </p:spPr>
        <p:txBody>
          <a:bodyPr>
            <a:spAutoFit/>
          </a:bodyPr>
          <a:lstStyle/>
          <a:p>
            <a:pPr algn="ctr">
              <a:defRPr/>
            </a:pPr>
            <a:r>
              <a:rPr lang="en-US" sz="3600" b="1" dirty="0">
                <a:effectLst>
                  <a:outerShdw blurRad="38100" dist="38100" dir="2700000" algn="tl">
                    <a:srgbClr val="000000"/>
                  </a:outerShdw>
                </a:effectLst>
                <a:cs typeface="Arial" charset="0"/>
              </a:rPr>
              <a:t>KELOMPOK PENDAPATAN APBD  </a:t>
            </a:r>
          </a:p>
        </p:txBody>
      </p:sp>
      <p:sp>
        <p:nvSpPr>
          <p:cNvPr id="348163" name="Text Box 3"/>
          <p:cNvSpPr txBox="1">
            <a:spLocks noChangeArrowheads="1"/>
          </p:cNvSpPr>
          <p:nvPr/>
        </p:nvSpPr>
        <p:spPr bwMode="auto">
          <a:xfrm>
            <a:off x="522288" y="1117600"/>
            <a:ext cx="8153400" cy="5730875"/>
          </a:xfrm>
          <a:prstGeom prst="rect">
            <a:avLst/>
          </a:prstGeom>
          <a:solidFill>
            <a:schemeClr val="accent4">
              <a:lumMod val="20000"/>
              <a:lumOff val="80000"/>
            </a:schemeClr>
          </a:solidFill>
          <a:ln w="9525">
            <a:noFill/>
            <a:miter lim="800000"/>
            <a:headEnd/>
            <a:tailEnd/>
          </a:ln>
          <a:effectLst/>
        </p:spPr>
        <p:txBody>
          <a:bodyPr>
            <a:spAutoFit/>
          </a:bodyPr>
          <a:lstStyle/>
          <a:p>
            <a:pPr marL="457200" indent="-457200" algn="just">
              <a:lnSpc>
                <a:spcPct val="80000"/>
              </a:lnSpc>
              <a:spcBef>
                <a:spcPct val="30000"/>
              </a:spcBef>
              <a:buFontTx/>
              <a:buAutoNum type="alphaUcPeriod"/>
              <a:defRPr/>
            </a:pPr>
            <a:r>
              <a:rPr lang="en-US" sz="2000" b="1" dirty="0" err="1">
                <a:cs typeface="Arial" charset="0"/>
              </a:rPr>
              <a:t>Pendapatan</a:t>
            </a:r>
            <a:r>
              <a:rPr lang="en-US" sz="2000" b="1" dirty="0">
                <a:cs typeface="Arial" charset="0"/>
              </a:rPr>
              <a:t> </a:t>
            </a:r>
            <a:r>
              <a:rPr lang="en-US" sz="2000" b="1" dirty="0" err="1">
                <a:cs typeface="Arial" charset="0"/>
              </a:rPr>
              <a:t>Asli</a:t>
            </a:r>
            <a:r>
              <a:rPr lang="en-US" sz="2000" b="1" dirty="0">
                <a:cs typeface="Arial" charset="0"/>
              </a:rPr>
              <a:t> Daerah:</a:t>
            </a:r>
          </a:p>
          <a:p>
            <a:pPr marL="917575" lvl="1" indent="-346075" algn="just">
              <a:lnSpc>
                <a:spcPct val="80000"/>
              </a:lnSpc>
              <a:spcBef>
                <a:spcPct val="30000"/>
              </a:spcBef>
              <a:buFontTx/>
              <a:buAutoNum type="arabicPeriod"/>
              <a:defRPr/>
            </a:pPr>
            <a:r>
              <a:rPr lang="en-US" sz="2000" dirty="0" err="1"/>
              <a:t>Pajak</a:t>
            </a:r>
            <a:r>
              <a:rPr lang="en-US" sz="2000" dirty="0"/>
              <a:t> Daerah</a:t>
            </a:r>
          </a:p>
          <a:p>
            <a:pPr marL="917575" lvl="1" indent="-346075" algn="just">
              <a:lnSpc>
                <a:spcPct val="80000"/>
              </a:lnSpc>
              <a:spcBef>
                <a:spcPct val="30000"/>
              </a:spcBef>
              <a:buFontTx/>
              <a:buAutoNum type="arabicPeriod"/>
              <a:defRPr/>
            </a:pPr>
            <a:r>
              <a:rPr lang="en-US" sz="2000" dirty="0" err="1"/>
              <a:t>Retribusi</a:t>
            </a:r>
            <a:r>
              <a:rPr lang="en-US" sz="2000" dirty="0"/>
              <a:t> </a:t>
            </a:r>
            <a:r>
              <a:rPr lang="en-US" sz="2000" dirty="0" err="1"/>
              <a:t>Derah</a:t>
            </a:r>
            <a:endParaRPr lang="en-US" sz="2000" dirty="0"/>
          </a:p>
          <a:p>
            <a:pPr marL="917575" lvl="1" indent="-346075" algn="just">
              <a:lnSpc>
                <a:spcPct val="80000"/>
              </a:lnSpc>
              <a:spcBef>
                <a:spcPct val="30000"/>
              </a:spcBef>
              <a:buFontTx/>
              <a:buAutoNum type="arabicPeriod"/>
              <a:defRPr/>
            </a:pPr>
            <a:r>
              <a:rPr lang="en-US" sz="2000" dirty="0" err="1"/>
              <a:t>Hasil</a:t>
            </a:r>
            <a:r>
              <a:rPr lang="en-US" sz="2000" dirty="0"/>
              <a:t> </a:t>
            </a:r>
            <a:r>
              <a:rPr lang="en-US" sz="2000" dirty="0" err="1"/>
              <a:t>Pengelolaan</a:t>
            </a:r>
            <a:r>
              <a:rPr lang="en-US" sz="2000" dirty="0"/>
              <a:t> </a:t>
            </a:r>
            <a:r>
              <a:rPr lang="en-US" sz="2000" dirty="0" err="1"/>
              <a:t>Kekayaan</a:t>
            </a:r>
            <a:r>
              <a:rPr lang="en-US" sz="2000" dirty="0"/>
              <a:t> Daerah Yang </a:t>
            </a:r>
            <a:r>
              <a:rPr lang="en-US" sz="2000" dirty="0" err="1"/>
              <a:t>Dipisahkan</a:t>
            </a:r>
            <a:endParaRPr lang="en-US" sz="2000" dirty="0"/>
          </a:p>
          <a:p>
            <a:pPr marL="917575" lvl="1" indent="-346075" algn="just">
              <a:lnSpc>
                <a:spcPct val="80000"/>
              </a:lnSpc>
              <a:spcBef>
                <a:spcPct val="30000"/>
              </a:spcBef>
              <a:buFontTx/>
              <a:buAutoNum type="arabicPeriod"/>
              <a:defRPr/>
            </a:pPr>
            <a:r>
              <a:rPr lang="en-US" sz="2000" dirty="0"/>
              <a:t>Lain-lain PAD yang </a:t>
            </a:r>
            <a:r>
              <a:rPr lang="en-US" sz="2000" dirty="0" err="1"/>
              <a:t>sah</a:t>
            </a:r>
            <a:endParaRPr lang="en-US" sz="2000" dirty="0"/>
          </a:p>
          <a:p>
            <a:pPr marL="457200" indent="-457200" algn="just">
              <a:lnSpc>
                <a:spcPct val="80000"/>
              </a:lnSpc>
              <a:spcBef>
                <a:spcPct val="30000"/>
              </a:spcBef>
              <a:buFontTx/>
              <a:buAutoNum type="alphaUcPeriod"/>
              <a:defRPr/>
            </a:pPr>
            <a:r>
              <a:rPr lang="en-US" sz="2400" b="1" dirty="0">
                <a:solidFill>
                  <a:srgbClr val="FF0000"/>
                </a:solidFill>
              </a:rPr>
              <a:t>Dana </a:t>
            </a:r>
            <a:r>
              <a:rPr lang="en-US" sz="2400" b="1" dirty="0" err="1">
                <a:solidFill>
                  <a:srgbClr val="FF0000"/>
                </a:solidFill>
              </a:rPr>
              <a:t>Perimbangan</a:t>
            </a:r>
            <a:r>
              <a:rPr lang="en-US" sz="2400" b="1" dirty="0">
                <a:solidFill>
                  <a:srgbClr val="FF0000"/>
                </a:solidFill>
              </a:rPr>
              <a:t>:</a:t>
            </a:r>
          </a:p>
          <a:p>
            <a:pPr marL="917575" lvl="1" indent="-346075" algn="just">
              <a:lnSpc>
                <a:spcPct val="80000"/>
              </a:lnSpc>
              <a:spcBef>
                <a:spcPct val="30000"/>
              </a:spcBef>
              <a:buFontTx/>
              <a:buAutoNum type="arabicPeriod"/>
              <a:defRPr/>
            </a:pPr>
            <a:r>
              <a:rPr lang="en-US" sz="2000" dirty="0"/>
              <a:t>Dana </a:t>
            </a:r>
            <a:r>
              <a:rPr lang="en-US" sz="2000" dirty="0" err="1"/>
              <a:t>Bagi</a:t>
            </a:r>
            <a:r>
              <a:rPr lang="en-US" sz="2000" dirty="0"/>
              <a:t> </a:t>
            </a:r>
            <a:r>
              <a:rPr lang="en-US" sz="2000" dirty="0" err="1"/>
              <a:t>Hasil</a:t>
            </a:r>
            <a:endParaRPr lang="en-US" sz="2000" dirty="0"/>
          </a:p>
          <a:p>
            <a:pPr marL="917575" lvl="1" indent="-346075" algn="just">
              <a:lnSpc>
                <a:spcPct val="80000"/>
              </a:lnSpc>
              <a:spcBef>
                <a:spcPct val="30000"/>
              </a:spcBef>
              <a:buFontTx/>
              <a:buAutoNum type="arabicPeriod"/>
              <a:defRPr/>
            </a:pPr>
            <a:r>
              <a:rPr lang="en-US" sz="2000" dirty="0"/>
              <a:t>Dana </a:t>
            </a:r>
            <a:r>
              <a:rPr lang="en-US" sz="2000" dirty="0" err="1"/>
              <a:t>Alokasi</a:t>
            </a:r>
            <a:r>
              <a:rPr lang="en-US" sz="2000" dirty="0"/>
              <a:t> </a:t>
            </a:r>
            <a:r>
              <a:rPr lang="en-US" sz="2000" dirty="0" err="1"/>
              <a:t>Umum</a:t>
            </a:r>
            <a:endParaRPr lang="en-US" sz="2000" dirty="0"/>
          </a:p>
          <a:p>
            <a:pPr marL="917575" lvl="1" indent="-346075" algn="just">
              <a:lnSpc>
                <a:spcPct val="80000"/>
              </a:lnSpc>
              <a:spcBef>
                <a:spcPct val="30000"/>
              </a:spcBef>
              <a:buFontTx/>
              <a:buAutoNum type="arabicPeriod"/>
              <a:defRPr/>
            </a:pPr>
            <a:r>
              <a:rPr lang="en-US" sz="2000" b="1" dirty="0"/>
              <a:t>Dana </a:t>
            </a:r>
            <a:r>
              <a:rPr lang="en-US" sz="2000" b="1" dirty="0" err="1"/>
              <a:t>Alokasi</a:t>
            </a:r>
            <a:r>
              <a:rPr lang="en-US" sz="2000" b="1" dirty="0"/>
              <a:t> </a:t>
            </a:r>
            <a:r>
              <a:rPr lang="en-US" sz="2000" b="1" dirty="0" err="1"/>
              <a:t>Khusus</a:t>
            </a:r>
            <a:endParaRPr lang="en-US" sz="2000" b="1" dirty="0"/>
          </a:p>
          <a:p>
            <a:pPr marL="571500" lvl="1" algn="just">
              <a:lnSpc>
                <a:spcPct val="80000"/>
              </a:lnSpc>
              <a:spcBef>
                <a:spcPct val="30000"/>
              </a:spcBef>
              <a:defRPr/>
            </a:pPr>
            <a:endParaRPr lang="en-US" sz="1200" b="1" dirty="0"/>
          </a:p>
          <a:p>
            <a:pPr marL="457200" indent="-457200" algn="just">
              <a:lnSpc>
                <a:spcPct val="80000"/>
              </a:lnSpc>
              <a:spcBef>
                <a:spcPct val="30000"/>
              </a:spcBef>
              <a:buFontTx/>
              <a:buAutoNum type="alphaUcPeriod"/>
              <a:defRPr/>
            </a:pPr>
            <a:r>
              <a:rPr lang="en-US" sz="2000" b="1" dirty="0"/>
              <a:t>Lain-lain </a:t>
            </a:r>
            <a:r>
              <a:rPr lang="en-US" sz="2000" b="1" dirty="0" err="1"/>
              <a:t>Pendapatan</a:t>
            </a:r>
            <a:r>
              <a:rPr lang="en-US" sz="2000" b="1" dirty="0"/>
              <a:t> Daerah yang </a:t>
            </a:r>
            <a:r>
              <a:rPr lang="en-US" sz="2000" b="1" dirty="0" err="1"/>
              <a:t>sah</a:t>
            </a:r>
            <a:r>
              <a:rPr lang="en-US" sz="2000" b="1" dirty="0"/>
              <a:t>:</a:t>
            </a:r>
          </a:p>
          <a:p>
            <a:pPr marL="917575" lvl="1" indent="-346075" algn="just">
              <a:lnSpc>
                <a:spcPct val="80000"/>
              </a:lnSpc>
              <a:spcBef>
                <a:spcPct val="30000"/>
              </a:spcBef>
              <a:buFontTx/>
              <a:buAutoNum type="arabicPeriod"/>
              <a:defRPr/>
            </a:pPr>
            <a:r>
              <a:rPr lang="en-US" sz="2000" dirty="0" err="1"/>
              <a:t>Hibah</a:t>
            </a:r>
            <a:endParaRPr lang="en-US" sz="2000" dirty="0"/>
          </a:p>
          <a:p>
            <a:pPr marL="917575" lvl="1" indent="-346075" algn="just">
              <a:lnSpc>
                <a:spcPct val="80000"/>
              </a:lnSpc>
              <a:spcBef>
                <a:spcPct val="30000"/>
              </a:spcBef>
              <a:buFontTx/>
              <a:buAutoNum type="arabicPeriod"/>
              <a:defRPr/>
            </a:pPr>
            <a:r>
              <a:rPr lang="en-US" sz="2000" dirty="0"/>
              <a:t>Dana </a:t>
            </a:r>
            <a:r>
              <a:rPr lang="en-US" sz="2000" dirty="0" err="1"/>
              <a:t>Darurat</a:t>
            </a:r>
            <a:endParaRPr lang="en-US" sz="2000" dirty="0"/>
          </a:p>
          <a:p>
            <a:pPr marL="917575" lvl="1" indent="-346075" algn="just">
              <a:lnSpc>
                <a:spcPct val="80000"/>
              </a:lnSpc>
              <a:spcBef>
                <a:spcPct val="30000"/>
              </a:spcBef>
              <a:buFontTx/>
              <a:buAutoNum type="arabicPeriod"/>
              <a:defRPr/>
            </a:pPr>
            <a:r>
              <a:rPr lang="en-US" sz="2000" dirty="0"/>
              <a:t>Dana </a:t>
            </a:r>
            <a:r>
              <a:rPr lang="en-US" sz="2000" dirty="0" err="1"/>
              <a:t>Bagi</a:t>
            </a:r>
            <a:r>
              <a:rPr lang="en-US" sz="2000" dirty="0"/>
              <a:t> </a:t>
            </a:r>
            <a:r>
              <a:rPr lang="en-US" sz="2000" dirty="0" err="1"/>
              <a:t>Hasil</a:t>
            </a:r>
            <a:r>
              <a:rPr lang="en-US" sz="2000" dirty="0"/>
              <a:t> </a:t>
            </a:r>
            <a:r>
              <a:rPr lang="en-US" sz="2000" dirty="0" err="1"/>
              <a:t>Pajak</a:t>
            </a:r>
            <a:r>
              <a:rPr lang="en-US" sz="2000" dirty="0"/>
              <a:t> </a:t>
            </a:r>
            <a:r>
              <a:rPr lang="en-US" sz="2000" dirty="0" err="1"/>
              <a:t>dari</a:t>
            </a:r>
            <a:r>
              <a:rPr lang="en-US" sz="2000" dirty="0"/>
              <a:t> </a:t>
            </a:r>
            <a:r>
              <a:rPr lang="en-US" sz="2000" dirty="0" err="1"/>
              <a:t>Provinsi</a:t>
            </a:r>
            <a:r>
              <a:rPr lang="en-US" sz="2000" dirty="0"/>
              <a:t> </a:t>
            </a:r>
            <a:r>
              <a:rPr lang="en-US" sz="2000" dirty="0" err="1"/>
              <a:t>dan</a:t>
            </a:r>
            <a:r>
              <a:rPr lang="en-US" sz="2000" dirty="0"/>
              <a:t> </a:t>
            </a:r>
            <a:r>
              <a:rPr lang="en-US" sz="2000" dirty="0" err="1"/>
              <a:t>Pemerintah</a:t>
            </a:r>
            <a:r>
              <a:rPr lang="en-US" sz="2000" dirty="0"/>
              <a:t> Daerah </a:t>
            </a:r>
            <a:r>
              <a:rPr lang="en-US" sz="2000" dirty="0" err="1"/>
              <a:t>lainnya</a:t>
            </a:r>
            <a:endParaRPr lang="en-US" sz="2000" dirty="0"/>
          </a:p>
          <a:p>
            <a:pPr marL="917575" lvl="1" indent="-346075" algn="just">
              <a:lnSpc>
                <a:spcPct val="80000"/>
              </a:lnSpc>
              <a:spcBef>
                <a:spcPct val="30000"/>
              </a:spcBef>
              <a:buFontTx/>
              <a:buAutoNum type="arabicPeriod"/>
              <a:defRPr/>
            </a:pPr>
            <a:r>
              <a:rPr lang="en-US" sz="2000" dirty="0"/>
              <a:t>Dana </a:t>
            </a:r>
            <a:r>
              <a:rPr lang="en-US" sz="2000" dirty="0" err="1"/>
              <a:t>Penyesuaian</a:t>
            </a:r>
            <a:r>
              <a:rPr lang="en-US" sz="2000" dirty="0"/>
              <a:t> &amp; Dana OTSUS</a:t>
            </a:r>
          </a:p>
          <a:p>
            <a:pPr marL="917575" lvl="1" indent="-346075" algn="just">
              <a:lnSpc>
                <a:spcPct val="80000"/>
              </a:lnSpc>
              <a:spcBef>
                <a:spcPct val="30000"/>
              </a:spcBef>
              <a:buFontTx/>
              <a:buAutoNum type="arabicPeriod"/>
              <a:defRPr/>
            </a:pPr>
            <a:r>
              <a:rPr lang="en-US" sz="2000" dirty="0" err="1"/>
              <a:t>Bantuan</a:t>
            </a:r>
            <a:r>
              <a:rPr lang="en-US" sz="2000" dirty="0"/>
              <a:t> </a:t>
            </a:r>
            <a:r>
              <a:rPr lang="en-US" sz="2000" dirty="0" err="1"/>
              <a:t>Keuangan</a:t>
            </a:r>
            <a:r>
              <a:rPr lang="en-US" sz="2000" dirty="0"/>
              <a:t> </a:t>
            </a:r>
            <a:r>
              <a:rPr lang="en-US" sz="2000" dirty="0" err="1"/>
              <a:t>dari</a:t>
            </a:r>
            <a:r>
              <a:rPr lang="en-US" sz="2000" dirty="0"/>
              <a:t> </a:t>
            </a:r>
            <a:r>
              <a:rPr lang="en-US" sz="2000" dirty="0" err="1"/>
              <a:t>Provinsi</a:t>
            </a:r>
            <a:r>
              <a:rPr lang="en-US" sz="2000" dirty="0"/>
              <a:t> </a:t>
            </a:r>
            <a:r>
              <a:rPr lang="en-US" sz="2000" dirty="0" err="1"/>
              <a:t>atau</a:t>
            </a:r>
            <a:r>
              <a:rPr lang="en-US" sz="2000" dirty="0"/>
              <a:t> </a:t>
            </a:r>
            <a:r>
              <a:rPr lang="en-US" sz="2000" dirty="0" err="1"/>
              <a:t>Pemda</a:t>
            </a:r>
            <a:r>
              <a:rPr lang="en-US" sz="2000" dirty="0"/>
              <a:t> </a:t>
            </a:r>
            <a:r>
              <a:rPr lang="en-US" sz="2000" dirty="0" err="1"/>
              <a:t>lainnya</a:t>
            </a:r>
            <a:endParaRPr lang="en-US" sz="2000"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Text Box 2"/>
          <p:cNvSpPr txBox="1">
            <a:spLocks noChangeArrowheads="1"/>
          </p:cNvSpPr>
          <p:nvPr/>
        </p:nvSpPr>
        <p:spPr bwMode="auto">
          <a:xfrm>
            <a:off x="587375" y="447675"/>
            <a:ext cx="7981950" cy="669925"/>
          </a:xfrm>
          <a:prstGeom prst="rect">
            <a:avLst/>
          </a:prstGeom>
          <a:solidFill>
            <a:schemeClr val="accent1">
              <a:lumMod val="20000"/>
              <a:lumOff val="80000"/>
            </a:schemeClr>
          </a:solidFill>
          <a:ln w="28575">
            <a:solidFill>
              <a:srgbClr val="FF99FF"/>
            </a:solidFill>
            <a:miter lim="800000"/>
            <a:headEnd/>
            <a:tailEnd/>
          </a:ln>
          <a:effectLst/>
        </p:spPr>
        <p:txBody>
          <a:bodyPr>
            <a:spAutoFit/>
          </a:bodyPr>
          <a:lstStyle/>
          <a:p>
            <a:pPr algn="ctr">
              <a:defRPr/>
            </a:pPr>
            <a:r>
              <a:rPr lang="en-US" sz="3600" b="1" dirty="0">
                <a:effectLst>
                  <a:outerShdw blurRad="38100" dist="38100" dir="2700000" algn="tl">
                    <a:srgbClr val="000000"/>
                  </a:outerShdw>
                </a:effectLst>
                <a:cs typeface="Arial" charset="0"/>
              </a:rPr>
              <a:t>KELOMPOK BELANJA APBD</a:t>
            </a:r>
          </a:p>
        </p:txBody>
      </p:sp>
      <p:sp>
        <p:nvSpPr>
          <p:cNvPr id="350211" name="Text Box 3"/>
          <p:cNvSpPr txBox="1">
            <a:spLocks noChangeArrowheads="1"/>
          </p:cNvSpPr>
          <p:nvPr/>
        </p:nvSpPr>
        <p:spPr bwMode="auto">
          <a:xfrm>
            <a:off x="609600" y="1219200"/>
            <a:ext cx="8000999" cy="5026025"/>
          </a:xfrm>
          <a:prstGeom prst="rect">
            <a:avLst/>
          </a:prstGeom>
          <a:solidFill>
            <a:srgbClr val="FFFF00"/>
          </a:solidFill>
          <a:ln w="9525">
            <a:noFill/>
            <a:miter lim="800000"/>
            <a:headEnd/>
            <a:tailEnd/>
          </a:ln>
          <a:effectLst/>
        </p:spPr>
        <p:txBody>
          <a:bodyPr wrap="square">
            <a:spAutoFit/>
          </a:bodyPr>
          <a:lstStyle/>
          <a:p>
            <a:pPr marL="457200" indent="-457200">
              <a:lnSpc>
                <a:spcPct val="85000"/>
              </a:lnSpc>
              <a:spcBef>
                <a:spcPct val="30000"/>
              </a:spcBef>
              <a:buFontTx/>
              <a:buAutoNum type="alphaUcPeriod"/>
              <a:defRPr/>
            </a:pPr>
            <a:r>
              <a:rPr lang="en-US" sz="2000" b="1" dirty="0" err="1">
                <a:cs typeface="Arial" charset="0"/>
              </a:rPr>
              <a:t>Belanja</a:t>
            </a:r>
            <a:r>
              <a:rPr lang="en-US" sz="2000" b="1" dirty="0">
                <a:cs typeface="Arial" charset="0"/>
              </a:rPr>
              <a:t> </a:t>
            </a:r>
            <a:r>
              <a:rPr lang="en-US" sz="2000" b="1" dirty="0" err="1">
                <a:cs typeface="Arial" charset="0"/>
              </a:rPr>
              <a:t>Tidak</a:t>
            </a:r>
            <a:r>
              <a:rPr lang="en-US" sz="2000" b="1" dirty="0">
                <a:cs typeface="Arial" charset="0"/>
              </a:rPr>
              <a:t> </a:t>
            </a:r>
            <a:r>
              <a:rPr lang="en-US" sz="2000" b="1" dirty="0" err="1">
                <a:cs typeface="Arial" charset="0"/>
              </a:rPr>
              <a:t>Langsung</a:t>
            </a:r>
            <a:r>
              <a:rPr lang="en-US" b="1" dirty="0">
                <a:cs typeface="Arial" charset="0"/>
              </a:rPr>
              <a:t>:</a:t>
            </a:r>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Pegawai</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Bunga</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Subsidi</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Hibah</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Bantuan</a:t>
            </a:r>
            <a:r>
              <a:rPr lang="en-US" sz="2000" dirty="0"/>
              <a:t> </a:t>
            </a:r>
            <a:r>
              <a:rPr lang="en-US" sz="2000" dirty="0" err="1"/>
              <a:t>Sosial</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Bagi</a:t>
            </a:r>
            <a:r>
              <a:rPr lang="en-US" sz="2000" dirty="0"/>
              <a:t> </a:t>
            </a:r>
            <a:r>
              <a:rPr lang="en-US" sz="2000" dirty="0" err="1"/>
              <a:t>Hasil</a:t>
            </a:r>
            <a:endParaRPr lang="en-US" sz="2000" dirty="0"/>
          </a:p>
          <a:p>
            <a:pPr marL="914400" lvl="1" indent="-342900">
              <a:lnSpc>
                <a:spcPct val="85000"/>
              </a:lnSpc>
              <a:spcBef>
                <a:spcPct val="30000"/>
              </a:spcBef>
              <a:buFontTx/>
              <a:buAutoNum type="arabicPeriod"/>
              <a:defRPr/>
            </a:pPr>
            <a:r>
              <a:rPr lang="en-US" sz="2000" dirty="0" err="1"/>
              <a:t>Bantuan</a:t>
            </a:r>
            <a:r>
              <a:rPr lang="en-US" sz="2000" dirty="0"/>
              <a:t> </a:t>
            </a:r>
            <a:r>
              <a:rPr lang="en-US" sz="2000" dirty="0" err="1"/>
              <a:t>Keuangan</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Tak</a:t>
            </a:r>
            <a:r>
              <a:rPr lang="en-US" sz="2000" dirty="0"/>
              <a:t> </a:t>
            </a:r>
            <a:r>
              <a:rPr lang="en-US" sz="2000" dirty="0" err="1"/>
              <a:t>Terduga</a:t>
            </a:r>
            <a:endParaRPr lang="en-US" sz="2000" dirty="0"/>
          </a:p>
          <a:p>
            <a:pPr marL="571500" lvl="1">
              <a:lnSpc>
                <a:spcPct val="85000"/>
              </a:lnSpc>
              <a:spcBef>
                <a:spcPct val="30000"/>
              </a:spcBef>
              <a:defRPr/>
            </a:pPr>
            <a:endParaRPr lang="en-US" sz="2000" dirty="0"/>
          </a:p>
          <a:p>
            <a:pPr marL="457200" indent="-457200">
              <a:lnSpc>
                <a:spcPct val="85000"/>
              </a:lnSpc>
              <a:spcBef>
                <a:spcPct val="30000"/>
              </a:spcBef>
              <a:buFontTx/>
              <a:buAutoNum type="alphaUcPeriod"/>
              <a:defRPr/>
            </a:pPr>
            <a:r>
              <a:rPr lang="en-US" sz="2000" b="1" dirty="0" err="1"/>
              <a:t>Belanja</a:t>
            </a:r>
            <a:r>
              <a:rPr lang="en-US" sz="2000" b="1" dirty="0"/>
              <a:t> </a:t>
            </a:r>
            <a:r>
              <a:rPr lang="en-US" sz="2000" b="1" dirty="0" err="1"/>
              <a:t>Langsung</a:t>
            </a:r>
            <a:r>
              <a:rPr lang="en-US" sz="2000" b="1" dirty="0"/>
              <a:t>: </a:t>
            </a:r>
            <a:r>
              <a:rPr lang="en-US" sz="1600" b="1" dirty="0"/>
              <a:t>(</a:t>
            </a:r>
            <a:r>
              <a:rPr lang="en-US" sz="1600" b="1" dirty="0" err="1"/>
              <a:t>Kegiatan</a:t>
            </a:r>
            <a:r>
              <a:rPr lang="en-US" sz="1600" b="1" dirty="0"/>
              <a:t> DAK)</a:t>
            </a:r>
            <a:endParaRPr lang="en-US" sz="2000" b="1"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Pegawai</a:t>
            </a:r>
            <a:endParaRPr lang="en-US" sz="2000" dirty="0"/>
          </a:p>
          <a:p>
            <a:pPr marL="914400" lvl="1" indent="-342900">
              <a:lnSpc>
                <a:spcPct val="85000"/>
              </a:lnSpc>
              <a:spcBef>
                <a:spcPct val="30000"/>
              </a:spcBef>
              <a:buFontTx/>
              <a:buAutoNum type="arabicPeriod"/>
              <a:defRPr/>
            </a:pPr>
            <a:r>
              <a:rPr lang="en-US" sz="2000" dirty="0" err="1"/>
              <a:t>Belanja</a:t>
            </a:r>
            <a:r>
              <a:rPr lang="en-US" sz="2000" dirty="0"/>
              <a:t> </a:t>
            </a:r>
            <a:r>
              <a:rPr lang="en-US" sz="2000" dirty="0" err="1"/>
              <a:t>Barang</a:t>
            </a:r>
            <a:r>
              <a:rPr lang="en-US" sz="2000" dirty="0"/>
              <a:t> </a:t>
            </a:r>
            <a:r>
              <a:rPr lang="en-US" sz="2000" dirty="0" err="1"/>
              <a:t>dan</a:t>
            </a:r>
            <a:r>
              <a:rPr lang="en-US" sz="2000" dirty="0"/>
              <a:t> </a:t>
            </a:r>
            <a:r>
              <a:rPr lang="en-US" sz="2000" dirty="0" err="1"/>
              <a:t>Jasa</a:t>
            </a:r>
            <a:endParaRPr lang="en-US" sz="2000" dirty="0"/>
          </a:p>
          <a:p>
            <a:pPr marL="914400" lvl="1" indent="-342900">
              <a:lnSpc>
                <a:spcPct val="85000"/>
              </a:lnSpc>
              <a:spcBef>
                <a:spcPct val="30000"/>
              </a:spcBef>
              <a:buFontTx/>
              <a:buAutoNum type="arabicPeriod"/>
              <a:defRPr/>
            </a:pPr>
            <a:r>
              <a:rPr lang="en-US" sz="2000" b="1" dirty="0" err="1"/>
              <a:t>Belanja</a:t>
            </a:r>
            <a:r>
              <a:rPr lang="en-US" sz="2000" b="1" dirty="0"/>
              <a:t> Modal</a:t>
            </a:r>
            <a:endParaRPr lang="en-US" sz="2000" b="1" dirty="0">
              <a:cs typeface="Arial"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Text Box 3"/>
          <p:cNvSpPr txBox="1">
            <a:spLocks noChangeArrowheads="1"/>
          </p:cNvSpPr>
          <p:nvPr/>
        </p:nvSpPr>
        <p:spPr bwMode="auto">
          <a:xfrm>
            <a:off x="822325" y="1377950"/>
            <a:ext cx="4306888" cy="461963"/>
          </a:xfrm>
          <a:prstGeom prst="rect">
            <a:avLst/>
          </a:prstGeom>
          <a:noFill/>
          <a:ln w="9525">
            <a:noFill/>
            <a:miter lim="800000"/>
            <a:headEnd/>
            <a:tailEnd/>
          </a:ln>
          <a:effectLst>
            <a:outerShdw dist="35921" dir="2700000" algn="ctr" rotWithShape="0">
              <a:srgbClr val="020202"/>
            </a:outerShdw>
          </a:effectLst>
        </p:spPr>
        <p:txBody>
          <a:bodyPr wrap="none">
            <a:spAutoFit/>
          </a:bodyPr>
          <a:lstStyle/>
          <a:p>
            <a:pPr marL="292100" indent="-292100">
              <a:buFontTx/>
              <a:buAutoNum type="alphaUcPeriod"/>
              <a:defRPr/>
            </a:pPr>
            <a:r>
              <a:rPr lang="en-US" sz="2400" b="1" dirty="0">
                <a:solidFill>
                  <a:srgbClr val="FFCC00"/>
                </a:solidFill>
                <a:latin typeface="Albertus" pitchFamily="34" charset="0"/>
                <a:cs typeface="Arial" charset="0"/>
              </a:rPr>
              <a:t> </a:t>
            </a:r>
            <a:r>
              <a:rPr lang="en-US" sz="2400" b="1" dirty="0" err="1">
                <a:solidFill>
                  <a:srgbClr val="FFCC00"/>
                </a:solidFill>
                <a:latin typeface="Albertus" pitchFamily="34" charset="0"/>
                <a:cs typeface="Arial" charset="0"/>
              </a:rPr>
              <a:t>Penerimaan</a:t>
            </a:r>
            <a:r>
              <a:rPr lang="en-US" sz="2400" b="1" dirty="0">
                <a:solidFill>
                  <a:srgbClr val="FFCC00"/>
                </a:solidFill>
                <a:latin typeface="Albertus" pitchFamily="34" charset="0"/>
                <a:cs typeface="Arial" charset="0"/>
              </a:rPr>
              <a:t> </a:t>
            </a:r>
            <a:r>
              <a:rPr lang="en-US" sz="2400" b="1" dirty="0" err="1">
                <a:solidFill>
                  <a:srgbClr val="FFCC00"/>
                </a:solidFill>
                <a:latin typeface="Albertus" pitchFamily="34" charset="0"/>
                <a:cs typeface="Arial" charset="0"/>
              </a:rPr>
              <a:t>Pembiayaan</a:t>
            </a:r>
            <a:r>
              <a:rPr lang="en-US" sz="2400" b="1" dirty="0">
                <a:solidFill>
                  <a:srgbClr val="FFCC00"/>
                </a:solidFill>
                <a:latin typeface="Albertus" pitchFamily="34" charset="0"/>
                <a:cs typeface="Arial" charset="0"/>
              </a:rPr>
              <a:t>:</a:t>
            </a:r>
          </a:p>
        </p:txBody>
      </p:sp>
      <p:sp>
        <p:nvSpPr>
          <p:cNvPr id="297988" name="Text Box 4"/>
          <p:cNvSpPr txBox="1">
            <a:spLocks noChangeArrowheads="1"/>
          </p:cNvSpPr>
          <p:nvPr/>
        </p:nvSpPr>
        <p:spPr bwMode="auto">
          <a:xfrm>
            <a:off x="1190625" y="1884363"/>
            <a:ext cx="7554913" cy="1938992"/>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a:spAutoFit/>
          </a:bodyPr>
          <a:lstStyle/>
          <a:p>
            <a:pPr marL="406400" indent="-406400" algn="just">
              <a:buFontTx/>
              <a:buAutoNum type="arabicPeriod"/>
              <a:defRPr/>
            </a:pPr>
            <a:r>
              <a:rPr lang="en-US" sz="2000" b="1" dirty="0" err="1">
                <a:cs typeface="Arial" pitchFamily="34" charset="0"/>
              </a:rPr>
              <a:t>Selisih</a:t>
            </a:r>
            <a:r>
              <a:rPr lang="en-US" sz="2000" b="1" dirty="0">
                <a:cs typeface="Arial" pitchFamily="34" charset="0"/>
              </a:rPr>
              <a:t> </a:t>
            </a:r>
            <a:r>
              <a:rPr lang="en-US" sz="2000" b="1" dirty="0" err="1">
                <a:cs typeface="Arial" pitchFamily="34" charset="0"/>
              </a:rPr>
              <a:t>Lebih</a:t>
            </a:r>
            <a:r>
              <a:rPr lang="en-US" sz="2000" b="1" dirty="0">
                <a:cs typeface="Arial" pitchFamily="34" charset="0"/>
              </a:rPr>
              <a:t> </a:t>
            </a:r>
            <a:r>
              <a:rPr lang="en-US" sz="2000" b="1" dirty="0" err="1">
                <a:cs typeface="Arial" pitchFamily="34" charset="0"/>
              </a:rPr>
              <a:t>Perhitungan</a:t>
            </a:r>
            <a:r>
              <a:rPr lang="en-US" sz="2000" b="1" dirty="0">
                <a:cs typeface="Arial" pitchFamily="34" charset="0"/>
              </a:rPr>
              <a:t> (</a:t>
            </a:r>
            <a:r>
              <a:rPr lang="en-US" sz="2000" b="1" dirty="0" err="1">
                <a:cs typeface="Arial" pitchFamily="34" charset="0"/>
              </a:rPr>
              <a:t>SiLPA</a:t>
            </a:r>
            <a:r>
              <a:rPr lang="en-US" sz="2000" b="1" dirty="0">
                <a:cs typeface="Arial" pitchFamily="34" charset="0"/>
              </a:rPr>
              <a:t>) </a:t>
            </a:r>
            <a:r>
              <a:rPr lang="en-US" sz="2000" b="1" dirty="0" err="1">
                <a:cs typeface="Arial" pitchFamily="34" charset="0"/>
              </a:rPr>
              <a:t>Anggaran</a:t>
            </a:r>
            <a:r>
              <a:rPr lang="en-US" sz="2000" b="1" dirty="0">
                <a:cs typeface="Arial" pitchFamily="34" charset="0"/>
              </a:rPr>
              <a:t> </a:t>
            </a:r>
            <a:r>
              <a:rPr lang="en-US" sz="2000" b="1" dirty="0" err="1">
                <a:cs typeface="Arial" pitchFamily="34" charset="0"/>
              </a:rPr>
              <a:t>Tahun</a:t>
            </a:r>
            <a:r>
              <a:rPr lang="en-US" sz="2000" b="1" dirty="0">
                <a:cs typeface="Arial" pitchFamily="34" charset="0"/>
              </a:rPr>
              <a:t> </a:t>
            </a:r>
            <a:r>
              <a:rPr lang="en-US" sz="2000" b="1" dirty="0" err="1">
                <a:cs typeface="Arial" pitchFamily="34" charset="0"/>
              </a:rPr>
              <a:t>Sebelumnya</a:t>
            </a:r>
            <a:endParaRPr lang="en-US" sz="2000" b="1" dirty="0">
              <a:cs typeface="Arial" pitchFamily="34" charset="0"/>
            </a:endParaRPr>
          </a:p>
          <a:p>
            <a:pPr marL="406400" indent="-406400" algn="just">
              <a:buFontTx/>
              <a:buAutoNum type="arabicPeriod"/>
              <a:defRPr/>
            </a:pPr>
            <a:r>
              <a:rPr lang="en-US" sz="2000" b="1" dirty="0" err="1">
                <a:cs typeface="Arial" pitchFamily="34" charset="0"/>
              </a:rPr>
              <a:t>Pencairan</a:t>
            </a:r>
            <a:r>
              <a:rPr lang="en-US" sz="2000" b="1" dirty="0">
                <a:cs typeface="Arial" pitchFamily="34" charset="0"/>
              </a:rPr>
              <a:t> Dana </a:t>
            </a:r>
            <a:r>
              <a:rPr lang="en-US" sz="2000" b="1" dirty="0" err="1">
                <a:cs typeface="Arial" pitchFamily="34" charset="0"/>
              </a:rPr>
              <a:t>Cadangan</a:t>
            </a:r>
            <a:endParaRPr lang="en-US" sz="2000" b="1" dirty="0">
              <a:cs typeface="Arial" pitchFamily="34" charset="0"/>
            </a:endParaRPr>
          </a:p>
          <a:p>
            <a:pPr marL="406400" indent="-406400" algn="just">
              <a:buFontTx/>
              <a:buAutoNum type="arabicPeriod"/>
              <a:defRPr/>
            </a:pPr>
            <a:r>
              <a:rPr lang="en-US" sz="2000" b="1" dirty="0" err="1">
                <a:cs typeface="Arial" pitchFamily="34" charset="0"/>
              </a:rPr>
              <a:t>Hasil</a:t>
            </a:r>
            <a:r>
              <a:rPr lang="en-US" sz="2000" b="1" dirty="0">
                <a:cs typeface="Arial" pitchFamily="34" charset="0"/>
              </a:rPr>
              <a:t> </a:t>
            </a:r>
            <a:r>
              <a:rPr lang="en-US" sz="2000" b="1" dirty="0" err="1">
                <a:cs typeface="Arial" pitchFamily="34" charset="0"/>
              </a:rPr>
              <a:t>Penjualan</a:t>
            </a:r>
            <a:r>
              <a:rPr lang="en-US" sz="2000" b="1" dirty="0">
                <a:cs typeface="Arial" pitchFamily="34" charset="0"/>
              </a:rPr>
              <a:t> </a:t>
            </a:r>
            <a:r>
              <a:rPr lang="en-US" sz="2000" b="1" dirty="0" err="1">
                <a:cs typeface="Arial" pitchFamily="34" charset="0"/>
              </a:rPr>
              <a:t>Kekayaan</a:t>
            </a:r>
            <a:r>
              <a:rPr lang="en-US" sz="2000" b="1" dirty="0">
                <a:cs typeface="Arial" pitchFamily="34" charset="0"/>
              </a:rPr>
              <a:t> Daerah yang </a:t>
            </a:r>
            <a:r>
              <a:rPr lang="en-US" sz="2000" b="1" dirty="0" err="1">
                <a:cs typeface="Arial" pitchFamily="34" charset="0"/>
              </a:rPr>
              <a:t>Dipisahkan</a:t>
            </a:r>
            <a:endParaRPr lang="en-US" sz="2000" b="1" dirty="0">
              <a:cs typeface="Arial" pitchFamily="34" charset="0"/>
            </a:endParaRPr>
          </a:p>
          <a:p>
            <a:pPr marL="406400" indent="-406400" algn="just">
              <a:buFontTx/>
              <a:buAutoNum type="arabicPeriod"/>
              <a:defRPr/>
            </a:pPr>
            <a:r>
              <a:rPr lang="en-US" sz="2000" b="1" dirty="0" err="1">
                <a:cs typeface="Arial" pitchFamily="34" charset="0"/>
              </a:rPr>
              <a:t>Penerimaan</a:t>
            </a:r>
            <a:r>
              <a:rPr lang="en-US" sz="2000" b="1" dirty="0">
                <a:cs typeface="Arial" pitchFamily="34" charset="0"/>
              </a:rPr>
              <a:t> </a:t>
            </a:r>
            <a:r>
              <a:rPr lang="en-US" sz="2000" b="1" dirty="0" err="1">
                <a:cs typeface="Arial" pitchFamily="34" charset="0"/>
              </a:rPr>
              <a:t>Pinjaman</a:t>
            </a:r>
            <a:r>
              <a:rPr lang="en-US" sz="2000" b="1" dirty="0">
                <a:cs typeface="Arial" pitchFamily="34" charset="0"/>
              </a:rPr>
              <a:t> Daerah</a:t>
            </a:r>
          </a:p>
          <a:p>
            <a:pPr marL="406400" indent="-406400" algn="just">
              <a:buFontTx/>
              <a:buAutoNum type="arabicPeriod"/>
              <a:defRPr/>
            </a:pPr>
            <a:r>
              <a:rPr lang="en-US" sz="2000" b="1" dirty="0" err="1">
                <a:cs typeface="Arial" pitchFamily="34" charset="0"/>
              </a:rPr>
              <a:t>Penerimaan</a:t>
            </a:r>
            <a:r>
              <a:rPr lang="en-US" sz="2000" b="1" dirty="0">
                <a:cs typeface="Arial" pitchFamily="34" charset="0"/>
              </a:rPr>
              <a:t> </a:t>
            </a:r>
            <a:r>
              <a:rPr lang="en-US" sz="2000" b="1" dirty="0" err="1">
                <a:cs typeface="Arial" pitchFamily="34" charset="0"/>
              </a:rPr>
              <a:t>Kembali</a:t>
            </a:r>
            <a:r>
              <a:rPr lang="en-US" sz="2000" b="1" dirty="0">
                <a:cs typeface="Arial" pitchFamily="34" charset="0"/>
              </a:rPr>
              <a:t> </a:t>
            </a:r>
            <a:r>
              <a:rPr lang="en-US" sz="2000" b="1" dirty="0" err="1">
                <a:cs typeface="Arial" pitchFamily="34" charset="0"/>
              </a:rPr>
              <a:t>Pemberian</a:t>
            </a:r>
            <a:r>
              <a:rPr lang="en-US" sz="2000" b="1" dirty="0">
                <a:cs typeface="Arial" pitchFamily="34" charset="0"/>
              </a:rPr>
              <a:t> </a:t>
            </a:r>
            <a:r>
              <a:rPr lang="en-US" sz="2000" b="1" dirty="0" err="1">
                <a:cs typeface="Arial" pitchFamily="34" charset="0"/>
              </a:rPr>
              <a:t>Pinjaman</a:t>
            </a:r>
            <a:endParaRPr lang="en-US" sz="2000" b="1" dirty="0">
              <a:cs typeface="Arial" pitchFamily="34" charset="0"/>
            </a:endParaRPr>
          </a:p>
          <a:p>
            <a:pPr marL="406400" indent="-406400" algn="just">
              <a:buFontTx/>
              <a:buAutoNum type="arabicPeriod"/>
              <a:defRPr/>
            </a:pPr>
            <a:r>
              <a:rPr lang="en-US" sz="2000" b="1" dirty="0" err="1">
                <a:cs typeface="Arial" pitchFamily="34" charset="0"/>
              </a:rPr>
              <a:t>Penerimaan</a:t>
            </a:r>
            <a:r>
              <a:rPr lang="en-US" sz="2000" b="1" dirty="0">
                <a:cs typeface="Arial" pitchFamily="34" charset="0"/>
              </a:rPr>
              <a:t> </a:t>
            </a:r>
            <a:r>
              <a:rPr lang="en-US" sz="2000" b="1" dirty="0" err="1">
                <a:cs typeface="Arial" pitchFamily="34" charset="0"/>
              </a:rPr>
              <a:t>Piutang</a:t>
            </a:r>
            <a:r>
              <a:rPr lang="en-US" sz="2000" b="1" dirty="0">
                <a:cs typeface="Arial" pitchFamily="34" charset="0"/>
              </a:rPr>
              <a:t> Daerah</a:t>
            </a:r>
          </a:p>
        </p:txBody>
      </p:sp>
      <p:sp>
        <p:nvSpPr>
          <p:cNvPr id="297989" name="Text Box 5"/>
          <p:cNvSpPr txBox="1">
            <a:spLocks noChangeArrowheads="1"/>
          </p:cNvSpPr>
          <p:nvPr/>
        </p:nvSpPr>
        <p:spPr bwMode="auto">
          <a:xfrm>
            <a:off x="793750" y="4143375"/>
            <a:ext cx="4408488" cy="461963"/>
          </a:xfrm>
          <a:prstGeom prst="rect">
            <a:avLst/>
          </a:prstGeom>
          <a:noFill/>
          <a:ln w="9525">
            <a:noFill/>
            <a:miter lim="800000"/>
            <a:headEnd/>
            <a:tailEnd/>
          </a:ln>
          <a:effectLst>
            <a:outerShdw dist="35921" dir="2700000" algn="ctr" rotWithShape="0">
              <a:srgbClr val="020202"/>
            </a:outerShdw>
          </a:effectLst>
        </p:spPr>
        <p:txBody>
          <a:bodyPr wrap="none">
            <a:spAutoFit/>
          </a:bodyPr>
          <a:lstStyle/>
          <a:p>
            <a:pPr marL="292100" indent="-292100">
              <a:buFontTx/>
              <a:buAutoNum type="alphaUcPeriod" startAt="2"/>
              <a:defRPr/>
            </a:pPr>
            <a:r>
              <a:rPr lang="en-US" sz="2400" b="1" dirty="0">
                <a:solidFill>
                  <a:srgbClr val="FFCC00"/>
                </a:solidFill>
                <a:latin typeface="Albertus" pitchFamily="34" charset="0"/>
                <a:cs typeface="Arial" charset="0"/>
              </a:rPr>
              <a:t> </a:t>
            </a:r>
            <a:r>
              <a:rPr lang="en-US" sz="2400" b="1" dirty="0" err="1">
                <a:solidFill>
                  <a:srgbClr val="FFCC00"/>
                </a:solidFill>
                <a:latin typeface="Albertus" pitchFamily="34" charset="0"/>
                <a:cs typeface="Arial" charset="0"/>
              </a:rPr>
              <a:t>Pengeluaran</a:t>
            </a:r>
            <a:r>
              <a:rPr lang="en-US" sz="2400" b="1" dirty="0">
                <a:solidFill>
                  <a:srgbClr val="FFCC00"/>
                </a:solidFill>
                <a:latin typeface="Albertus" pitchFamily="34" charset="0"/>
                <a:cs typeface="Arial" charset="0"/>
              </a:rPr>
              <a:t> </a:t>
            </a:r>
            <a:r>
              <a:rPr lang="en-US" sz="2400" b="1" dirty="0" err="1">
                <a:solidFill>
                  <a:srgbClr val="FFCC00"/>
                </a:solidFill>
                <a:latin typeface="Albertus" pitchFamily="34" charset="0"/>
                <a:cs typeface="Arial" charset="0"/>
              </a:rPr>
              <a:t>Pembiayaan</a:t>
            </a:r>
            <a:r>
              <a:rPr lang="en-US" sz="2400" b="1" dirty="0">
                <a:solidFill>
                  <a:srgbClr val="FFCC00"/>
                </a:solidFill>
                <a:latin typeface="Albertus" pitchFamily="34" charset="0"/>
                <a:cs typeface="Arial" charset="0"/>
              </a:rPr>
              <a:t>:</a:t>
            </a:r>
          </a:p>
        </p:txBody>
      </p:sp>
      <p:sp>
        <p:nvSpPr>
          <p:cNvPr id="297991" name="Text Box 7"/>
          <p:cNvSpPr txBox="1">
            <a:spLocks noChangeArrowheads="1"/>
          </p:cNvSpPr>
          <p:nvPr/>
        </p:nvSpPr>
        <p:spPr bwMode="auto">
          <a:xfrm>
            <a:off x="868363" y="5995988"/>
            <a:ext cx="4114800" cy="457200"/>
          </a:xfrm>
          <a:prstGeom prst="rect">
            <a:avLst/>
          </a:prstGeom>
          <a:noFill/>
          <a:ln w="9525">
            <a:noFill/>
            <a:miter lim="800000"/>
            <a:headEnd/>
            <a:tailEnd/>
          </a:ln>
          <a:effectLst>
            <a:outerShdw dist="35921" dir="2700000" algn="ctr" rotWithShape="0">
              <a:srgbClr val="020202"/>
            </a:outerShdw>
          </a:effectLst>
        </p:spPr>
        <p:txBody>
          <a:bodyPr>
            <a:spAutoFit/>
          </a:bodyPr>
          <a:lstStyle/>
          <a:p>
            <a:pPr marL="292100" indent="-292100">
              <a:defRPr/>
            </a:pPr>
            <a:r>
              <a:rPr lang="en-US" sz="2400" b="1">
                <a:solidFill>
                  <a:srgbClr val="FFCC00"/>
                </a:solidFill>
                <a:latin typeface="Albertus" pitchFamily="34" charset="0"/>
                <a:cs typeface="Arial" charset="0"/>
              </a:rPr>
              <a:t>Pembiayaan Neto (A – B)</a:t>
            </a:r>
          </a:p>
        </p:txBody>
      </p:sp>
      <p:sp>
        <p:nvSpPr>
          <p:cNvPr id="8" name="Flowchart: Punched Tape 7"/>
          <p:cNvSpPr/>
          <p:nvPr/>
        </p:nvSpPr>
        <p:spPr>
          <a:xfrm>
            <a:off x="1905000" y="381000"/>
            <a:ext cx="5334000" cy="957263"/>
          </a:xfrm>
          <a:prstGeom prst="flowChartPunchedTap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t>KELOMPOK PEMBIAYAAN</a:t>
            </a:r>
            <a:endParaRPr lang="en-US" sz="2800" dirty="0"/>
          </a:p>
        </p:txBody>
      </p:sp>
      <p:sp>
        <p:nvSpPr>
          <p:cNvPr id="2" name="Rectangle 1"/>
          <p:cNvSpPr/>
          <p:nvPr/>
        </p:nvSpPr>
        <p:spPr>
          <a:xfrm>
            <a:off x="1276350" y="4652963"/>
            <a:ext cx="4572000" cy="1322387"/>
          </a:xfrm>
          <a:prstGeom prst="rect">
            <a:avLst/>
          </a:prstGeom>
        </p:spPr>
        <p:txBody>
          <a:bodyPr>
            <a:spAutoFit/>
          </a:bodyPr>
          <a:lstStyle/>
          <a:p>
            <a:pPr marL="406400" indent="-406400">
              <a:buFontTx/>
              <a:buAutoNum type="arabicPeriod"/>
              <a:defRPr/>
            </a:pPr>
            <a:r>
              <a:rPr lang="en-US" sz="2000" dirty="0" err="1">
                <a:latin typeface="+mn-lt"/>
                <a:cs typeface="Arial" charset="0"/>
              </a:rPr>
              <a:t>Pembentukan</a:t>
            </a:r>
            <a:r>
              <a:rPr lang="en-US" sz="2000" dirty="0">
                <a:latin typeface="+mn-lt"/>
                <a:cs typeface="Arial" charset="0"/>
              </a:rPr>
              <a:t> Dana </a:t>
            </a:r>
            <a:r>
              <a:rPr lang="en-US" sz="2000" dirty="0" err="1">
                <a:latin typeface="+mn-lt"/>
                <a:cs typeface="Arial" charset="0"/>
              </a:rPr>
              <a:t>Cadangan</a:t>
            </a:r>
            <a:r>
              <a:rPr lang="en-US" sz="2000" dirty="0">
                <a:latin typeface="+mn-lt"/>
                <a:cs typeface="Arial" charset="0"/>
              </a:rPr>
              <a:t> </a:t>
            </a:r>
          </a:p>
          <a:p>
            <a:pPr marL="406400" indent="-406400">
              <a:buFontTx/>
              <a:buAutoNum type="arabicPeriod"/>
              <a:defRPr/>
            </a:pPr>
            <a:r>
              <a:rPr lang="en-US" sz="2000" dirty="0" err="1">
                <a:latin typeface="+mn-lt"/>
                <a:cs typeface="Arial" charset="0"/>
              </a:rPr>
              <a:t>Penyertaan</a:t>
            </a:r>
            <a:r>
              <a:rPr lang="en-US" sz="2000" dirty="0">
                <a:latin typeface="+mn-lt"/>
                <a:cs typeface="Arial" charset="0"/>
              </a:rPr>
              <a:t> Modal </a:t>
            </a:r>
            <a:r>
              <a:rPr lang="en-US" sz="2000" dirty="0" err="1">
                <a:latin typeface="+mn-lt"/>
                <a:cs typeface="Arial" charset="0"/>
              </a:rPr>
              <a:t>Pemerintah</a:t>
            </a:r>
            <a:r>
              <a:rPr lang="en-US" sz="2000" dirty="0">
                <a:latin typeface="+mn-lt"/>
                <a:cs typeface="Arial" charset="0"/>
              </a:rPr>
              <a:t> Daerah </a:t>
            </a:r>
          </a:p>
          <a:p>
            <a:pPr marL="406400" indent="-406400">
              <a:buFontTx/>
              <a:buAutoNum type="arabicPeriod"/>
              <a:defRPr/>
            </a:pPr>
            <a:r>
              <a:rPr lang="en-US" sz="2000" dirty="0" err="1">
                <a:latin typeface="+mn-lt"/>
                <a:cs typeface="Arial" charset="0"/>
              </a:rPr>
              <a:t>Pembayaran</a:t>
            </a:r>
            <a:r>
              <a:rPr lang="en-US" sz="2000" dirty="0">
                <a:latin typeface="+mn-lt"/>
                <a:cs typeface="Arial" charset="0"/>
              </a:rPr>
              <a:t> </a:t>
            </a:r>
            <a:r>
              <a:rPr lang="en-US" sz="2000" dirty="0" err="1">
                <a:latin typeface="+mn-lt"/>
                <a:cs typeface="Arial" charset="0"/>
              </a:rPr>
              <a:t>Pokok</a:t>
            </a:r>
            <a:r>
              <a:rPr lang="en-US" sz="2000" dirty="0">
                <a:latin typeface="+mn-lt"/>
                <a:cs typeface="Arial" charset="0"/>
              </a:rPr>
              <a:t> </a:t>
            </a:r>
            <a:r>
              <a:rPr lang="en-US" sz="2000" dirty="0" err="1">
                <a:latin typeface="+mn-lt"/>
                <a:cs typeface="Arial" charset="0"/>
              </a:rPr>
              <a:t>Utang</a:t>
            </a:r>
            <a:endParaRPr lang="en-US" sz="2000" dirty="0">
              <a:latin typeface="+mn-lt"/>
              <a:cs typeface="Arial" charset="0"/>
            </a:endParaRPr>
          </a:p>
          <a:p>
            <a:pPr marL="406400" indent="-406400">
              <a:buFontTx/>
              <a:buAutoNum type="arabicPeriod"/>
              <a:defRPr/>
            </a:pPr>
            <a:r>
              <a:rPr lang="en-US" sz="2000" dirty="0" err="1">
                <a:latin typeface="+mn-lt"/>
                <a:cs typeface="Arial" charset="0"/>
              </a:rPr>
              <a:t>Pemberian</a:t>
            </a:r>
            <a:r>
              <a:rPr lang="en-US" sz="2000" dirty="0">
                <a:latin typeface="+mn-lt"/>
                <a:cs typeface="Arial" charset="0"/>
              </a:rPr>
              <a:t> </a:t>
            </a:r>
            <a:r>
              <a:rPr lang="en-US" sz="2000" dirty="0" err="1">
                <a:latin typeface="+mn-lt"/>
                <a:cs typeface="Arial" charset="0"/>
              </a:rPr>
              <a:t>Pinjaman</a:t>
            </a:r>
            <a:endParaRPr lang="en-US" sz="2000" dirty="0">
              <a:latin typeface="+mn-lt"/>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354850"/>
          <a:ext cx="9144000" cy="6581520"/>
        </p:xfrm>
        <a:graphic>
          <a:graphicData uri="http://schemas.openxmlformats.org/drawingml/2006/table">
            <a:tbl>
              <a:tblPr/>
              <a:tblGrid>
                <a:gridCol w="7239000"/>
                <a:gridCol w="1905000"/>
              </a:tblGrid>
              <a:tr h="557597">
                <a:tc>
                  <a:txBody>
                    <a:bodyPr/>
                    <a:lstStyle/>
                    <a:p>
                      <a:pPr algn="ctr">
                        <a:lnSpc>
                          <a:spcPct val="115000"/>
                        </a:lnSpc>
                        <a:spcBef>
                          <a:spcPts val="600"/>
                        </a:spcBef>
                        <a:spcAft>
                          <a:spcPts val="600"/>
                        </a:spcAft>
                      </a:pPr>
                      <a:r>
                        <a:rPr lang="id-ID" sz="2000" b="1" smtClean="0">
                          <a:solidFill>
                            <a:schemeClr val="tx1"/>
                          </a:solidFill>
                          <a:latin typeface="Arial Narrow"/>
                          <a:ea typeface="Times New Roman"/>
                          <a:cs typeface="Times New Roman"/>
                        </a:rPr>
                        <a:t>PEDOMAN PENYUSUNAN APBD</a:t>
                      </a:r>
                      <a:endParaRPr lang="id-ID" sz="1400">
                        <a:solidFill>
                          <a:schemeClr val="tx1"/>
                        </a:solidFill>
                        <a:latin typeface="Calibri"/>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gn="ctr">
                        <a:lnSpc>
                          <a:spcPct val="115000"/>
                        </a:lnSpc>
                        <a:spcBef>
                          <a:spcPts val="600"/>
                        </a:spcBef>
                        <a:spcAft>
                          <a:spcPts val="600"/>
                        </a:spcAft>
                      </a:pPr>
                      <a:r>
                        <a:rPr lang="en-US" sz="2000" b="1">
                          <a:solidFill>
                            <a:schemeClr val="tx1"/>
                          </a:solidFill>
                          <a:latin typeface="Arial Narrow"/>
                          <a:ea typeface="Times New Roman"/>
                          <a:cs typeface="Times New Roman"/>
                        </a:rPr>
                        <a:t>KETERANGAN</a:t>
                      </a:r>
                      <a:endParaRPr lang="id-ID" sz="1400">
                        <a:solidFill>
                          <a:schemeClr val="tx1"/>
                        </a:solidFill>
                        <a:latin typeface="Calibri"/>
                        <a:ea typeface="Times New Roman"/>
                        <a:cs typeface="Times New Roman"/>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661603">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SE MDN No. 903/3172/SJ perihal </a:t>
                      </a:r>
                      <a:r>
                        <a:rPr lang="en-US" sz="1800" smtClean="0">
                          <a:solidFill>
                            <a:schemeClr val="tx1"/>
                          </a:solidFill>
                          <a:latin typeface="Arial" pitchFamily="34" charset="0"/>
                          <a:ea typeface="Times New Roman"/>
                          <a:cs typeface="Arial" pitchFamily="34" charset="0"/>
                        </a:rPr>
                        <a:t>Ped. </a:t>
                      </a:r>
                      <a:r>
                        <a:rPr lang="en-US" sz="1800">
                          <a:solidFill>
                            <a:schemeClr val="tx1"/>
                          </a:solidFill>
                          <a:latin typeface="Arial" pitchFamily="34" charset="0"/>
                          <a:ea typeface="Times New Roman"/>
                          <a:cs typeface="Arial" pitchFamily="34" charset="0"/>
                        </a:rPr>
                        <a:t>Umum </a:t>
                      </a:r>
                      <a:r>
                        <a:rPr lang="en-US" sz="1800" smtClean="0">
                          <a:solidFill>
                            <a:schemeClr val="tx1"/>
                          </a:solidFill>
                          <a:latin typeface="Arial" pitchFamily="34" charset="0"/>
                          <a:ea typeface="Times New Roman"/>
                          <a:cs typeface="Arial" pitchFamily="34" charset="0"/>
                        </a:rPr>
                        <a:t>Peny. </a:t>
                      </a:r>
                      <a:r>
                        <a:rPr lang="en-US" sz="1800">
                          <a:solidFill>
                            <a:schemeClr val="tx1"/>
                          </a:solidFill>
                          <a:latin typeface="Arial" pitchFamily="34" charset="0"/>
                          <a:ea typeface="Times New Roman"/>
                          <a:cs typeface="Arial" pitchFamily="34" charset="0"/>
                        </a:rPr>
                        <a:t>APBD TA 2005</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10 </a:t>
                      </a:r>
                      <a:r>
                        <a:rPr lang="en-US" sz="1800" smtClean="0">
                          <a:solidFill>
                            <a:schemeClr val="tx1"/>
                          </a:solidFill>
                          <a:latin typeface="Arial" pitchFamily="34" charset="0"/>
                          <a:ea typeface="Times New Roman"/>
                          <a:cs typeface="Arial" pitchFamily="34" charset="0"/>
                        </a:rPr>
                        <a:t>Des </a:t>
                      </a:r>
                      <a:r>
                        <a:rPr lang="en-US" sz="1800">
                          <a:solidFill>
                            <a:schemeClr val="tx1"/>
                          </a:solidFill>
                          <a:latin typeface="Arial" pitchFamily="34" charset="0"/>
                          <a:ea typeface="Times New Roman"/>
                          <a:cs typeface="Arial" pitchFamily="34" charset="0"/>
                        </a:rPr>
                        <a:t>2004</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3350">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SE MDN No. 903/2429/SJ perihal </a:t>
                      </a:r>
                      <a:r>
                        <a:rPr lang="en-US" sz="1800" smtClean="0">
                          <a:solidFill>
                            <a:schemeClr val="tx1"/>
                          </a:solidFill>
                          <a:latin typeface="Arial" pitchFamily="34" charset="0"/>
                          <a:ea typeface="Times New Roman"/>
                          <a:cs typeface="Arial" pitchFamily="34" charset="0"/>
                        </a:rPr>
                        <a:t>Ped. Umum Peny. APBD </a:t>
                      </a:r>
                      <a:r>
                        <a:rPr lang="en-US" sz="1800">
                          <a:solidFill>
                            <a:schemeClr val="tx1"/>
                          </a:solidFill>
                          <a:latin typeface="Arial" pitchFamily="34" charset="0"/>
                          <a:ea typeface="Times New Roman"/>
                          <a:cs typeface="Arial" pitchFamily="34" charset="0"/>
                        </a:rPr>
                        <a:t>TA 2006</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 21 </a:t>
                      </a:r>
                      <a:r>
                        <a:rPr lang="en-US" sz="1800" smtClean="0">
                          <a:solidFill>
                            <a:schemeClr val="tx1"/>
                          </a:solidFill>
                          <a:latin typeface="Arial" pitchFamily="34" charset="0"/>
                          <a:ea typeface="Times New Roman"/>
                          <a:cs typeface="Arial" pitchFamily="34" charset="0"/>
                        </a:rPr>
                        <a:t>Sep </a:t>
                      </a:r>
                      <a:r>
                        <a:rPr lang="en-US" sz="1800">
                          <a:solidFill>
                            <a:schemeClr val="tx1"/>
                          </a:solidFill>
                          <a:latin typeface="Arial" pitchFamily="34" charset="0"/>
                          <a:ea typeface="Times New Roman"/>
                          <a:cs typeface="Arial" pitchFamily="34" charset="0"/>
                        </a:rPr>
                        <a:t>2005</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26/2006 </a:t>
                      </a:r>
                      <a:r>
                        <a:rPr lang="en-US" sz="1800" smtClean="0">
                          <a:solidFill>
                            <a:schemeClr val="tx1"/>
                          </a:solidFill>
                          <a:latin typeface="Arial" pitchFamily="34" charset="0"/>
                          <a:ea typeface="Times New Roman"/>
                          <a:cs typeface="Arial" pitchFamily="34" charset="0"/>
                        </a:rPr>
                        <a:t>ttg Ped. Peny. </a:t>
                      </a:r>
                      <a:r>
                        <a:rPr lang="en-US" sz="1800">
                          <a:solidFill>
                            <a:schemeClr val="tx1"/>
                          </a:solidFill>
                          <a:latin typeface="Arial" pitchFamily="34" charset="0"/>
                          <a:ea typeface="Times New Roman"/>
                          <a:cs typeface="Arial" pitchFamily="34" charset="0"/>
                        </a:rPr>
                        <a:t>APBD TA 2007</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1 </a:t>
                      </a:r>
                      <a:r>
                        <a:rPr lang="en-US" sz="1800" smtClean="0">
                          <a:solidFill>
                            <a:schemeClr val="tx1"/>
                          </a:solidFill>
                          <a:latin typeface="Arial" pitchFamily="34" charset="0"/>
                          <a:ea typeface="Times New Roman"/>
                          <a:cs typeface="Arial" pitchFamily="34" charset="0"/>
                        </a:rPr>
                        <a:t>Sep </a:t>
                      </a:r>
                      <a:r>
                        <a:rPr lang="en-US" sz="1800">
                          <a:solidFill>
                            <a:schemeClr val="tx1"/>
                          </a:solidFill>
                          <a:latin typeface="Arial" pitchFamily="34" charset="0"/>
                          <a:ea typeface="Times New Roman"/>
                          <a:cs typeface="Arial" pitchFamily="34" charset="0"/>
                        </a:rPr>
                        <a:t>2006</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30/2007 </a:t>
                      </a:r>
                      <a:r>
                        <a:rPr lang="en-US" sz="1800" smtClean="0">
                          <a:solidFill>
                            <a:schemeClr val="tx1"/>
                          </a:solidFill>
                          <a:latin typeface="Arial" pitchFamily="34" charset="0"/>
                          <a:ea typeface="Times New Roman"/>
                          <a:cs typeface="Arial" pitchFamily="34" charset="0"/>
                        </a:rPr>
                        <a:t>ttg Ped. Peny. APBD </a:t>
                      </a:r>
                      <a:r>
                        <a:rPr lang="en-US" sz="1800">
                          <a:solidFill>
                            <a:schemeClr val="tx1"/>
                          </a:solidFill>
                          <a:latin typeface="Arial" pitchFamily="34" charset="0"/>
                          <a:ea typeface="Times New Roman"/>
                          <a:cs typeface="Arial" pitchFamily="34" charset="0"/>
                        </a:rPr>
                        <a:t>TA 2008</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20 Juni 2007</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32/2008 </a:t>
                      </a:r>
                      <a:r>
                        <a:rPr lang="en-US" sz="1800" smtClean="0">
                          <a:solidFill>
                            <a:schemeClr val="tx1"/>
                          </a:solidFill>
                          <a:latin typeface="Arial" pitchFamily="34" charset="0"/>
                          <a:ea typeface="Times New Roman"/>
                          <a:cs typeface="Arial" pitchFamily="34" charset="0"/>
                        </a:rPr>
                        <a:t>ttg Ped. Peny.  APBD </a:t>
                      </a:r>
                      <a:r>
                        <a:rPr lang="en-US" sz="1800">
                          <a:solidFill>
                            <a:schemeClr val="tx1"/>
                          </a:solidFill>
                          <a:latin typeface="Arial" pitchFamily="34" charset="0"/>
                          <a:ea typeface="Times New Roman"/>
                          <a:cs typeface="Arial" pitchFamily="34" charset="0"/>
                        </a:rPr>
                        <a:t>TA 2009</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16 Juni 2008</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25/2009 </a:t>
                      </a:r>
                      <a:r>
                        <a:rPr lang="en-US" sz="1800" smtClean="0">
                          <a:solidFill>
                            <a:schemeClr val="tx1"/>
                          </a:solidFill>
                          <a:latin typeface="Arial" pitchFamily="34" charset="0"/>
                          <a:ea typeface="Times New Roman"/>
                          <a:cs typeface="Arial" pitchFamily="34" charset="0"/>
                        </a:rPr>
                        <a:t>ttg Ped. Peny.  APBD </a:t>
                      </a:r>
                      <a:r>
                        <a:rPr lang="en-US" sz="1800">
                          <a:solidFill>
                            <a:schemeClr val="tx1"/>
                          </a:solidFill>
                          <a:latin typeface="Arial" pitchFamily="34" charset="0"/>
                          <a:ea typeface="Times New Roman"/>
                          <a:cs typeface="Arial" pitchFamily="34" charset="0"/>
                        </a:rPr>
                        <a:t>TA 2010</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9 Juni 2009</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a:t>
                      </a:r>
                      <a:r>
                        <a:rPr lang="id-ID" sz="1800" smtClean="0">
                          <a:solidFill>
                            <a:schemeClr val="tx1"/>
                          </a:solidFill>
                          <a:latin typeface="Arial" pitchFamily="34" charset="0"/>
                          <a:ea typeface="Times New Roman"/>
                          <a:cs typeface="Arial" pitchFamily="34" charset="0"/>
                        </a:rPr>
                        <a:t>37</a:t>
                      </a:r>
                      <a:r>
                        <a:rPr lang="en-US" sz="1800" smtClean="0">
                          <a:solidFill>
                            <a:schemeClr val="tx1"/>
                          </a:solidFill>
                          <a:latin typeface="Arial" pitchFamily="34" charset="0"/>
                          <a:ea typeface="Times New Roman"/>
                          <a:cs typeface="Arial" pitchFamily="34" charset="0"/>
                        </a:rPr>
                        <a:t>/2010 ttg Ped. Peny.  APBD </a:t>
                      </a:r>
                      <a:r>
                        <a:rPr lang="en-US" sz="1800">
                          <a:solidFill>
                            <a:schemeClr val="tx1"/>
                          </a:solidFill>
                          <a:latin typeface="Arial" pitchFamily="34" charset="0"/>
                          <a:ea typeface="Times New Roman"/>
                          <a:cs typeface="Arial" pitchFamily="34" charset="0"/>
                        </a:rPr>
                        <a:t>TA 2011</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id-ID" sz="1800" smtClean="0">
                          <a:solidFill>
                            <a:schemeClr val="tx1"/>
                          </a:solidFill>
                          <a:latin typeface="Arial" pitchFamily="34" charset="0"/>
                          <a:ea typeface="Times New Roman"/>
                          <a:cs typeface="Arial" pitchFamily="34" charset="0"/>
                        </a:rPr>
                        <a:t>22</a:t>
                      </a:r>
                      <a:r>
                        <a:rPr lang="en-US" sz="1800" smtClean="0">
                          <a:solidFill>
                            <a:schemeClr val="tx1"/>
                          </a:solidFill>
                          <a:latin typeface="Arial" pitchFamily="34" charset="0"/>
                          <a:ea typeface="Times New Roman"/>
                          <a:cs typeface="Arial" pitchFamily="34" charset="0"/>
                        </a:rPr>
                        <a:t> </a:t>
                      </a:r>
                      <a:r>
                        <a:rPr lang="en-US" sz="1800">
                          <a:solidFill>
                            <a:schemeClr val="tx1"/>
                          </a:solidFill>
                          <a:latin typeface="Arial" pitchFamily="34" charset="0"/>
                          <a:ea typeface="Times New Roman"/>
                          <a:cs typeface="Arial" pitchFamily="34" charset="0"/>
                        </a:rPr>
                        <a:t>Juni </a:t>
                      </a:r>
                      <a:r>
                        <a:rPr lang="en-US" sz="1800" smtClean="0">
                          <a:solidFill>
                            <a:schemeClr val="tx1"/>
                          </a:solidFill>
                          <a:latin typeface="Arial" pitchFamily="34" charset="0"/>
                          <a:ea typeface="Times New Roman"/>
                          <a:cs typeface="Arial" pitchFamily="34" charset="0"/>
                        </a:rPr>
                        <a:t>20</a:t>
                      </a:r>
                      <a:r>
                        <a:rPr lang="id-ID" sz="1800" smtClean="0">
                          <a:solidFill>
                            <a:schemeClr val="tx1"/>
                          </a:solidFill>
                          <a:latin typeface="Arial" pitchFamily="34" charset="0"/>
                          <a:ea typeface="Times New Roman"/>
                          <a:cs typeface="Arial" pitchFamily="34" charset="0"/>
                        </a:rPr>
                        <a:t>10</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indent="-309563">
                        <a:lnSpc>
                          <a:spcPct val="80000"/>
                        </a:lnSpc>
                        <a:spcBef>
                          <a:spcPts val="0"/>
                        </a:spcBef>
                        <a:spcAft>
                          <a:spcPts val="600"/>
                        </a:spcAft>
                      </a:pPr>
                      <a:r>
                        <a:rPr lang="en-US" sz="1800">
                          <a:solidFill>
                            <a:schemeClr val="tx1"/>
                          </a:solidFill>
                          <a:latin typeface="Arial" pitchFamily="34" charset="0"/>
                          <a:ea typeface="Times New Roman"/>
                          <a:cs typeface="Arial" pitchFamily="34" charset="0"/>
                        </a:rPr>
                        <a:t>Permendagri No. </a:t>
                      </a:r>
                      <a:r>
                        <a:rPr lang="id-ID" sz="1800" smtClean="0">
                          <a:solidFill>
                            <a:schemeClr val="tx1"/>
                          </a:solidFill>
                          <a:latin typeface="Arial" pitchFamily="34" charset="0"/>
                          <a:ea typeface="Times New Roman"/>
                          <a:cs typeface="Arial" pitchFamily="34" charset="0"/>
                        </a:rPr>
                        <a:t>22</a:t>
                      </a:r>
                      <a:r>
                        <a:rPr lang="en-US" sz="1800" smtClean="0">
                          <a:solidFill>
                            <a:schemeClr val="tx1"/>
                          </a:solidFill>
                          <a:latin typeface="Arial" pitchFamily="34" charset="0"/>
                          <a:ea typeface="Times New Roman"/>
                          <a:cs typeface="Arial" pitchFamily="34" charset="0"/>
                        </a:rPr>
                        <a:t>/201</a:t>
                      </a:r>
                      <a:r>
                        <a:rPr lang="id-ID" sz="1800" smtClean="0">
                          <a:solidFill>
                            <a:schemeClr val="tx1"/>
                          </a:solidFill>
                          <a:latin typeface="Arial" pitchFamily="34" charset="0"/>
                          <a:ea typeface="Times New Roman"/>
                          <a:cs typeface="Arial" pitchFamily="34" charset="0"/>
                        </a:rPr>
                        <a:t>1</a:t>
                      </a:r>
                      <a:r>
                        <a:rPr lang="en-US" sz="1800" smtClean="0">
                          <a:solidFill>
                            <a:schemeClr val="tx1"/>
                          </a:solidFill>
                          <a:latin typeface="Arial" pitchFamily="34" charset="0"/>
                          <a:ea typeface="Times New Roman"/>
                          <a:cs typeface="Arial" pitchFamily="34" charset="0"/>
                        </a:rPr>
                        <a:t> ttg Ped. Peny.  APBD </a:t>
                      </a:r>
                      <a:r>
                        <a:rPr lang="en-US" sz="1800">
                          <a:solidFill>
                            <a:schemeClr val="tx1"/>
                          </a:solidFill>
                          <a:latin typeface="Arial" pitchFamily="34" charset="0"/>
                          <a:ea typeface="Times New Roman"/>
                          <a:cs typeface="Arial" pitchFamily="34" charset="0"/>
                        </a:rPr>
                        <a:t>TA </a:t>
                      </a:r>
                      <a:r>
                        <a:rPr lang="en-US" sz="1800" smtClean="0">
                          <a:solidFill>
                            <a:schemeClr val="tx1"/>
                          </a:solidFill>
                          <a:latin typeface="Arial" pitchFamily="34" charset="0"/>
                          <a:ea typeface="Times New Roman"/>
                          <a:cs typeface="Arial" pitchFamily="34" charset="0"/>
                        </a:rPr>
                        <a:t>201</a:t>
                      </a:r>
                      <a:r>
                        <a:rPr lang="id-ID" sz="1800" smtClean="0">
                          <a:solidFill>
                            <a:schemeClr val="tx1"/>
                          </a:solidFill>
                          <a:latin typeface="Arial" pitchFamily="34" charset="0"/>
                          <a:ea typeface="Times New Roman"/>
                          <a:cs typeface="Arial" pitchFamily="34" charset="0"/>
                        </a:rPr>
                        <a:t>2</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id-ID" sz="1800" smtClean="0">
                          <a:solidFill>
                            <a:schemeClr val="tx1"/>
                          </a:solidFill>
                          <a:latin typeface="Arial" pitchFamily="34" charset="0"/>
                          <a:ea typeface="Times New Roman"/>
                          <a:cs typeface="Arial" pitchFamily="34" charset="0"/>
                        </a:rPr>
                        <a:t>23 Mei 2011</a:t>
                      </a:r>
                      <a:endParaRPr lang="id-ID" sz="14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marR="0" indent="-309563" algn="l" defTabSz="914400" rtl="0" eaLnBrk="1" fontAlgn="auto" latinLnBrk="0" hangingPunct="1">
                        <a:lnSpc>
                          <a:spcPct val="80000"/>
                        </a:lnSpc>
                        <a:spcBef>
                          <a:spcPts val="0"/>
                        </a:spcBef>
                        <a:spcAft>
                          <a:spcPts val="600"/>
                        </a:spcAft>
                        <a:buClrTx/>
                        <a:buSzTx/>
                        <a:buFontTx/>
                        <a:buNone/>
                        <a:tabLst/>
                        <a:defRPr/>
                      </a:pPr>
                      <a:r>
                        <a:rPr lang="en-US" sz="1800" smtClean="0">
                          <a:solidFill>
                            <a:schemeClr val="tx1"/>
                          </a:solidFill>
                          <a:latin typeface="Arial" pitchFamily="34" charset="0"/>
                          <a:ea typeface="Times New Roman"/>
                          <a:cs typeface="Arial" pitchFamily="34" charset="0"/>
                        </a:rPr>
                        <a:t>Permendagri No. 37/2012 ttg Ped. Peny. APBD TA 2013</a:t>
                      </a:r>
                      <a:endParaRPr lang="id-ID" sz="1800" smtClean="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smtClean="0">
                          <a:solidFill>
                            <a:schemeClr val="tx1"/>
                          </a:solidFill>
                          <a:latin typeface="Arial" pitchFamily="34" charset="0"/>
                          <a:ea typeface="Times New Roman"/>
                          <a:cs typeface="Arial" pitchFamily="34" charset="0"/>
                        </a:rPr>
                        <a:t>11 Mei 2012</a:t>
                      </a:r>
                      <a:endParaRPr lang="id-ID" sz="180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marR="0" indent="-309563" algn="l" defTabSz="914400" rtl="0" eaLnBrk="1" fontAlgn="auto" latinLnBrk="0" hangingPunct="1">
                        <a:lnSpc>
                          <a:spcPct val="80000"/>
                        </a:lnSpc>
                        <a:spcBef>
                          <a:spcPts val="0"/>
                        </a:spcBef>
                        <a:spcAft>
                          <a:spcPts val="600"/>
                        </a:spcAft>
                        <a:buClrTx/>
                        <a:buSzTx/>
                        <a:buFontTx/>
                        <a:buNone/>
                        <a:tabLst/>
                        <a:defRPr/>
                      </a:pPr>
                      <a:r>
                        <a:rPr lang="en-US" sz="1800" b="0" smtClean="0">
                          <a:solidFill>
                            <a:schemeClr val="tx1"/>
                          </a:solidFill>
                          <a:latin typeface="Arial" pitchFamily="34" charset="0"/>
                          <a:ea typeface="Times New Roman"/>
                          <a:cs typeface="Arial" pitchFamily="34" charset="0"/>
                        </a:rPr>
                        <a:t>Permendagri No. 27/2013 ttg Ped. Peny. APBD TA 2014</a:t>
                      </a:r>
                      <a:endParaRPr lang="id-ID" sz="1800" b="0" smtClean="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c>
                  <a:txBody>
                    <a:bodyPr/>
                    <a:lstStyle/>
                    <a:p>
                      <a:pPr>
                        <a:lnSpc>
                          <a:spcPct val="80000"/>
                        </a:lnSpc>
                        <a:spcBef>
                          <a:spcPts val="0"/>
                        </a:spcBef>
                        <a:spcAft>
                          <a:spcPts val="600"/>
                        </a:spcAft>
                      </a:pPr>
                      <a:r>
                        <a:rPr lang="en-US" sz="1800" b="0" smtClean="0">
                          <a:solidFill>
                            <a:schemeClr val="tx1"/>
                          </a:solidFill>
                          <a:latin typeface="Arial" pitchFamily="34" charset="0"/>
                          <a:ea typeface="Times New Roman"/>
                          <a:cs typeface="Arial" pitchFamily="34" charset="0"/>
                        </a:rPr>
                        <a:t>15 Mei 2013</a:t>
                      </a:r>
                      <a:endParaRPr lang="id-ID" sz="1800" b="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chemeClr val="bg1"/>
                    </a:solidFill>
                  </a:tcPr>
                </a:tc>
              </a:tr>
              <a:tr h="487897">
                <a:tc>
                  <a:txBody>
                    <a:bodyPr/>
                    <a:lstStyle/>
                    <a:p>
                      <a:pPr marL="538163" marR="0" indent="-309563" algn="l" defTabSz="914400" rtl="0" eaLnBrk="1" fontAlgn="auto" latinLnBrk="0" hangingPunct="1">
                        <a:lnSpc>
                          <a:spcPct val="80000"/>
                        </a:lnSpc>
                        <a:spcBef>
                          <a:spcPts val="0"/>
                        </a:spcBef>
                        <a:spcAft>
                          <a:spcPts val="600"/>
                        </a:spcAft>
                        <a:buClrTx/>
                        <a:buSzTx/>
                        <a:buFontTx/>
                        <a:buNone/>
                        <a:tabLst/>
                        <a:defRPr/>
                      </a:pPr>
                      <a:r>
                        <a:rPr lang="en-US" sz="1800" b="1" smtClean="0">
                          <a:solidFill>
                            <a:schemeClr val="tx1"/>
                          </a:solidFill>
                          <a:latin typeface="Arial" pitchFamily="34" charset="0"/>
                          <a:ea typeface="Times New Roman"/>
                          <a:cs typeface="Arial" pitchFamily="34" charset="0"/>
                        </a:rPr>
                        <a:t>Permendagri No. 37/2014 ttg Ped. Peny. APBD TA 2015</a:t>
                      </a:r>
                      <a:endParaRPr lang="id-ID" sz="1800" b="1" smtClean="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noFill/>
                  </a:tcPr>
                </a:tc>
                <a:tc>
                  <a:txBody>
                    <a:bodyPr/>
                    <a:lstStyle/>
                    <a:p>
                      <a:pPr>
                        <a:lnSpc>
                          <a:spcPct val="80000"/>
                        </a:lnSpc>
                        <a:spcBef>
                          <a:spcPts val="0"/>
                        </a:spcBef>
                        <a:spcAft>
                          <a:spcPts val="600"/>
                        </a:spcAft>
                      </a:pPr>
                      <a:r>
                        <a:rPr lang="en-US" sz="1800" b="1" smtClean="0">
                          <a:solidFill>
                            <a:schemeClr val="tx1"/>
                          </a:solidFill>
                          <a:latin typeface="Arial" pitchFamily="34" charset="0"/>
                          <a:ea typeface="Times New Roman"/>
                          <a:cs typeface="Arial" pitchFamily="34" charset="0"/>
                        </a:rPr>
                        <a:t>19 Mei 2014</a:t>
                      </a:r>
                      <a:endParaRPr lang="id-ID" sz="1800" b="1">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noFill/>
                  </a:tcPr>
                </a:tc>
              </a:tr>
              <a:tr h="487897">
                <a:tc>
                  <a:txBody>
                    <a:bodyPr/>
                    <a:lstStyle/>
                    <a:p>
                      <a:pPr marL="538163" marR="0" indent="-309563" algn="l" defTabSz="914400" rtl="0" eaLnBrk="1" fontAlgn="auto" latinLnBrk="0" hangingPunct="1">
                        <a:lnSpc>
                          <a:spcPct val="80000"/>
                        </a:lnSpc>
                        <a:spcBef>
                          <a:spcPts val="0"/>
                        </a:spcBef>
                        <a:spcAft>
                          <a:spcPts val="600"/>
                        </a:spcAft>
                        <a:buClrTx/>
                        <a:buSzTx/>
                        <a:buFontTx/>
                        <a:buNone/>
                        <a:tabLst/>
                        <a:defRPr/>
                      </a:pPr>
                      <a:r>
                        <a:rPr lang="en-US" sz="1800" b="1" smtClean="0">
                          <a:solidFill>
                            <a:schemeClr val="tx1"/>
                          </a:solidFill>
                          <a:latin typeface="Arial" pitchFamily="34" charset="0"/>
                          <a:ea typeface="Times New Roman"/>
                          <a:cs typeface="Arial" pitchFamily="34" charset="0"/>
                        </a:rPr>
                        <a:t>Permendagri No. 52/2015 ttg Ped. Peny. APBD TA 2016</a:t>
                      </a:r>
                      <a:endParaRPr lang="id-ID" sz="1800" b="1" smtClean="0">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00"/>
                    </a:solidFill>
                  </a:tcPr>
                </a:tc>
                <a:tc>
                  <a:txBody>
                    <a:bodyPr/>
                    <a:lstStyle/>
                    <a:p>
                      <a:pPr>
                        <a:lnSpc>
                          <a:spcPct val="80000"/>
                        </a:lnSpc>
                        <a:spcBef>
                          <a:spcPts val="0"/>
                        </a:spcBef>
                        <a:spcAft>
                          <a:spcPts val="600"/>
                        </a:spcAft>
                      </a:pPr>
                      <a:r>
                        <a:rPr lang="en-US" sz="1800" b="1" smtClean="0">
                          <a:solidFill>
                            <a:schemeClr val="tx1"/>
                          </a:solidFill>
                          <a:latin typeface="Arial" pitchFamily="34" charset="0"/>
                          <a:ea typeface="Times New Roman"/>
                          <a:cs typeface="Arial" pitchFamily="34" charset="0"/>
                        </a:rPr>
                        <a:t>10 Juni 2015</a:t>
                      </a:r>
                      <a:endParaRPr lang="id-ID" sz="1800" b="1">
                        <a:solidFill>
                          <a:schemeClr val="tx1"/>
                        </a:solidFill>
                        <a:latin typeface="Arial" pitchFamily="34" charset="0"/>
                        <a:ea typeface="Times New Roman"/>
                        <a:cs typeface="Arial"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00"/>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sus\Downloads\1 buta politik.jpg"/>
          <p:cNvPicPr>
            <a:picLocks noChangeAspect="1" noChangeArrowheads="1"/>
          </p:cNvPicPr>
          <p:nvPr/>
        </p:nvPicPr>
        <p:blipFill>
          <a:blip r:embed="rId2"/>
          <a:srcRect/>
          <a:stretch>
            <a:fillRect/>
          </a:stretch>
        </p:blipFill>
        <p:spPr bwMode="auto">
          <a:xfrm>
            <a:off x="152400" y="228600"/>
            <a:ext cx="8763000" cy="65722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3652600" y="2971801"/>
            <a:ext cx="4953000" cy="12192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1143000" y="2954842"/>
            <a:ext cx="1752600" cy="624173"/>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2" name="Group 10"/>
          <p:cNvGrpSpPr/>
          <p:nvPr/>
        </p:nvGrpSpPr>
        <p:grpSpPr>
          <a:xfrm>
            <a:off x="1305550" y="3109265"/>
            <a:ext cx="1752600" cy="624173"/>
            <a:chOff x="2626399" y="154700"/>
            <a:chExt cx="1462950" cy="928973"/>
          </a:xfrm>
          <a:scene3d>
            <a:camera prst="orthographicFront"/>
            <a:lightRig rig="flat" dir="t"/>
          </a:scene3d>
        </p:grpSpPr>
        <p:sp>
          <p:nvSpPr>
            <p:cNvPr id="12" name="Rounded Rectangle 11"/>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3"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smtClean="0"/>
                <a:t>Pemerintah Pusat</a:t>
              </a:r>
              <a:endParaRPr lang="en-US" sz="1600">
                <a:solidFill>
                  <a:schemeClr val="tx1"/>
                </a:solidFill>
              </a:endParaRPr>
            </a:p>
          </p:txBody>
        </p:sp>
      </p:grpSp>
      <p:sp>
        <p:nvSpPr>
          <p:cNvPr id="14" name="Rounded Rectangle 13"/>
          <p:cNvSpPr/>
          <p:nvPr/>
        </p:nvSpPr>
        <p:spPr>
          <a:xfrm>
            <a:off x="3855900" y="3564806"/>
            <a:ext cx="1767750" cy="410145"/>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3" name="Group 14"/>
          <p:cNvGrpSpPr/>
          <p:nvPr/>
        </p:nvGrpSpPr>
        <p:grpSpPr>
          <a:xfrm>
            <a:off x="4018450" y="3719229"/>
            <a:ext cx="1767750" cy="410145"/>
            <a:chOff x="2626399" y="154700"/>
            <a:chExt cx="1462950" cy="928973"/>
          </a:xfrm>
          <a:scene3d>
            <a:camera prst="orthographicFront"/>
            <a:lightRig rig="flat" dir="t"/>
          </a:scene3d>
        </p:grpSpPr>
        <p:sp>
          <p:nvSpPr>
            <p:cNvPr id="16" name="Rounded Rectangle 15"/>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7"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smtClean="0"/>
                <a:t>Daerah provinsi</a:t>
              </a:r>
              <a:endParaRPr lang="en-US" sz="1600">
                <a:solidFill>
                  <a:schemeClr val="tx1"/>
                </a:solidFill>
              </a:endParaRPr>
            </a:p>
          </p:txBody>
        </p:sp>
      </p:grpSp>
      <p:sp>
        <p:nvSpPr>
          <p:cNvPr id="18" name="Rounded Rectangle 17"/>
          <p:cNvSpPr/>
          <p:nvPr/>
        </p:nvSpPr>
        <p:spPr>
          <a:xfrm>
            <a:off x="6614250" y="3550233"/>
            <a:ext cx="1767750" cy="410145"/>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4" name="Group 18"/>
          <p:cNvGrpSpPr/>
          <p:nvPr/>
        </p:nvGrpSpPr>
        <p:grpSpPr>
          <a:xfrm>
            <a:off x="6776800" y="3704656"/>
            <a:ext cx="1767750" cy="410145"/>
            <a:chOff x="2626399" y="154700"/>
            <a:chExt cx="1462950" cy="928973"/>
          </a:xfrm>
          <a:scene3d>
            <a:camera prst="orthographicFront"/>
            <a:lightRig rig="flat" dir="t"/>
          </a:scene3d>
        </p:grpSpPr>
        <p:sp>
          <p:nvSpPr>
            <p:cNvPr id="20" name="Rounded Rectangle 19"/>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1"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smtClean="0"/>
                <a:t>Daerah kab/kota</a:t>
              </a:r>
              <a:endParaRPr lang="en-US" sz="1600">
                <a:solidFill>
                  <a:schemeClr val="tx1"/>
                </a:solidFill>
              </a:endParaRPr>
            </a:p>
          </p:txBody>
        </p:sp>
      </p:grpSp>
      <p:cxnSp>
        <p:nvCxnSpPr>
          <p:cNvPr id="22" name="Elbow Connector 21"/>
          <p:cNvCxnSpPr>
            <a:endCxn id="10" idx="0"/>
          </p:cNvCxnSpPr>
          <p:nvPr/>
        </p:nvCxnSpPr>
        <p:spPr>
          <a:xfrm rot="5400000">
            <a:off x="2923914" y="1578455"/>
            <a:ext cx="471773" cy="2281000"/>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29" idx="1"/>
            <a:endCxn id="14" idx="0"/>
          </p:cNvCxnSpPr>
          <p:nvPr/>
        </p:nvCxnSpPr>
        <p:spPr>
          <a:xfrm rot="10800000" flipV="1">
            <a:off x="4739776" y="3156466"/>
            <a:ext cx="208225" cy="408339"/>
          </a:xfrm>
          <a:prstGeom prst="bentConnector2">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Elbow Connector 23"/>
          <p:cNvCxnSpPr>
            <a:endCxn id="29" idx="0"/>
          </p:cNvCxnSpPr>
          <p:nvPr/>
        </p:nvCxnSpPr>
        <p:spPr>
          <a:xfrm rot="16200000" flipH="1">
            <a:off x="4941372" y="1829092"/>
            <a:ext cx="501637" cy="1783780"/>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4948000" y="2971801"/>
            <a:ext cx="2272160" cy="369332"/>
          </a:xfrm>
          <a:prstGeom prst="rect">
            <a:avLst/>
          </a:prstGeom>
          <a:solidFill>
            <a:schemeClr val="accent1"/>
          </a:solidFill>
        </p:spPr>
        <p:txBody>
          <a:bodyPr wrap="none">
            <a:spAutoFit/>
          </a:bodyPr>
          <a:lstStyle/>
          <a:p>
            <a:r>
              <a:rPr lang="en-US" smtClean="0">
                <a:solidFill>
                  <a:srgbClr val="FFFF00"/>
                </a:solidFill>
              </a:rPr>
              <a:t>kewenangan Daerah</a:t>
            </a:r>
            <a:endParaRPr lang="en-US">
              <a:solidFill>
                <a:srgbClr val="FFFF00"/>
              </a:solidFill>
            </a:endParaRPr>
          </a:p>
        </p:txBody>
      </p:sp>
      <p:sp>
        <p:nvSpPr>
          <p:cNvPr id="30" name="Rounded Rectangle 29"/>
          <p:cNvSpPr/>
          <p:nvPr/>
        </p:nvSpPr>
        <p:spPr>
          <a:xfrm>
            <a:off x="3515350" y="4572001"/>
            <a:ext cx="2326750" cy="531377"/>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5" name="Group 30"/>
          <p:cNvGrpSpPr/>
          <p:nvPr/>
        </p:nvGrpSpPr>
        <p:grpSpPr>
          <a:xfrm>
            <a:off x="3677900" y="4726424"/>
            <a:ext cx="2326750" cy="531377"/>
            <a:chOff x="2626399" y="154700"/>
            <a:chExt cx="1462950" cy="928973"/>
          </a:xfrm>
          <a:scene3d>
            <a:camera prst="orthographicFront"/>
            <a:lightRig rig="flat" dir="t"/>
          </a:scene3d>
        </p:grpSpPr>
        <p:sp>
          <p:nvSpPr>
            <p:cNvPr id="32" name="Rounded Rectangle 31"/>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3"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lnSpc>
                  <a:spcPct val="80000"/>
                </a:lnSpc>
              </a:pPr>
              <a:r>
                <a:rPr lang="en-US" sz="1600" smtClean="0"/>
                <a:t>Urusan </a:t>
              </a:r>
            </a:p>
            <a:p>
              <a:pPr algn="ctr">
                <a:lnSpc>
                  <a:spcPct val="80000"/>
                </a:lnSpc>
              </a:pPr>
              <a:r>
                <a:rPr lang="en-US" sz="1600" smtClean="0"/>
                <a:t>Pemerintahan Wajib</a:t>
              </a:r>
              <a:endParaRPr lang="en-US" sz="1600">
                <a:solidFill>
                  <a:schemeClr val="tx1"/>
                </a:solidFill>
              </a:endParaRPr>
            </a:p>
          </p:txBody>
        </p:sp>
      </p:grpSp>
      <p:sp>
        <p:nvSpPr>
          <p:cNvPr id="34" name="Rounded Rectangle 33"/>
          <p:cNvSpPr/>
          <p:nvPr/>
        </p:nvSpPr>
        <p:spPr>
          <a:xfrm>
            <a:off x="6207650" y="4572001"/>
            <a:ext cx="2326750" cy="531377"/>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6" name="Group 34"/>
          <p:cNvGrpSpPr/>
          <p:nvPr/>
        </p:nvGrpSpPr>
        <p:grpSpPr>
          <a:xfrm>
            <a:off x="6370200" y="4726424"/>
            <a:ext cx="2326750" cy="531377"/>
            <a:chOff x="2626399" y="154700"/>
            <a:chExt cx="1462950" cy="928973"/>
          </a:xfrm>
          <a:scene3d>
            <a:camera prst="orthographicFront"/>
            <a:lightRig rig="flat" dir="t"/>
          </a:scene3d>
        </p:grpSpPr>
        <p:sp>
          <p:nvSpPr>
            <p:cNvPr id="36" name="Rounded Rectangle 35"/>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7"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lnSpc>
                  <a:spcPct val="80000"/>
                </a:lnSpc>
              </a:pPr>
              <a:r>
                <a:rPr lang="en-US" sz="1600" smtClean="0"/>
                <a:t>Urusan</a:t>
              </a:r>
            </a:p>
            <a:p>
              <a:pPr algn="ctr">
                <a:lnSpc>
                  <a:spcPct val="80000"/>
                </a:lnSpc>
              </a:pPr>
              <a:r>
                <a:rPr lang="en-US" sz="1600" smtClean="0"/>
                <a:t>Pemerintahan Pilihan</a:t>
              </a:r>
              <a:endParaRPr lang="en-US" sz="1600">
                <a:solidFill>
                  <a:schemeClr val="tx1"/>
                </a:solidFill>
              </a:endParaRPr>
            </a:p>
          </p:txBody>
        </p:sp>
      </p:grpSp>
      <p:cxnSp>
        <p:nvCxnSpPr>
          <p:cNvPr id="38" name="Elbow Connector 37"/>
          <p:cNvCxnSpPr>
            <a:stCxn id="25" idx="2"/>
            <a:endCxn id="30" idx="0"/>
          </p:cNvCxnSpPr>
          <p:nvPr/>
        </p:nvCxnSpPr>
        <p:spPr>
          <a:xfrm rot="5400000">
            <a:off x="5213413" y="3656314"/>
            <a:ext cx="381000" cy="1450375"/>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25" idx="2"/>
            <a:endCxn id="34" idx="0"/>
          </p:cNvCxnSpPr>
          <p:nvPr/>
        </p:nvCxnSpPr>
        <p:spPr>
          <a:xfrm rot="16200000" flipH="1">
            <a:off x="6559562" y="3760538"/>
            <a:ext cx="381000" cy="1241925"/>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Elbow Connector 22"/>
          <p:cNvCxnSpPr>
            <a:stCxn id="29" idx="3"/>
            <a:endCxn id="18" idx="0"/>
          </p:cNvCxnSpPr>
          <p:nvPr/>
        </p:nvCxnSpPr>
        <p:spPr>
          <a:xfrm>
            <a:off x="7220160" y="3156467"/>
            <a:ext cx="277965" cy="393766"/>
          </a:xfrm>
          <a:prstGeom prst="bentConnector2">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143750" y="5621843"/>
            <a:ext cx="2971800" cy="683775"/>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7" name="Group 54"/>
          <p:cNvGrpSpPr/>
          <p:nvPr/>
        </p:nvGrpSpPr>
        <p:grpSpPr>
          <a:xfrm>
            <a:off x="2306300" y="5776266"/>
            <a:ext cx="2971800" cy="683775"/>
            <a:chOff x="2626399" y="154700"/>
            <a:chExt cx="1462950" cy="928973"/>
          </a:xfrm>
          <a:scene3d>
            <a:camera prst="orthographicFront"/>
            <a:lightRig rig="flat" dir="t"/>
          </a:scene3d>
        </p:grpSpPr>
        <p:sp>
          <p:nvSpPr>
            <p:cNvPr id="56" name="Rounded Rectangle 55"/>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57"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lnSpc>
                  <a:spcPct val="80000"/>
                </a:lnSpc>
              </a:pPr>
              <a:r>
                <a:rPr lang="en-US" sz="1600" smtClean="0"/>
                <a:t>Pelayanan Dasar</a:t>
              </a:r>
              <a:endParaRPr lang="en-US" sz="1600">
                <a:solidFill>
                  <a:schemeClr val="tx1"/>
                </a:solidFill>
              </a:endParaRPr>
            </a:p>
          </p:txBody>
        </p:sp>
      </p:grpSp>
      <p:sp>
        <p:nvSpPr>
          <p:cNvPr id="58" name="Rounded Rectangle 57"/>
          <p:cNvSpPr/>
          <p:nvPr/>
        </p:nvSpPr>
        <p:spPr>
          <a:xfrm>
            <a:off x="5486400" y="5638802"/>
            <a:ext cx="2971800" cy="683775"/>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8" name="Group 58"/>
          <p:cNvGrpSpPr/>
          <p:nvPr/>
        </p:nvGrpSpPr>
        <p:grpSpPr>
          <a:xfrm>
            <a:off x="5648950" y="5793225"/>
            <a:ext cx="2971800" cy="683775"/>
            <a:chOff x="2626399" y="154700"/>
            <a:chExt cx="1462950" cy="928973"/>
          </a:xfrm>
          <a:scene3d>
            <a:camera prst="orthographicFront"/>
            <a:lightRig rig="flat" dir="t"/>
          </a:scene3d>
        </p:grpSpPr>
        <p:sp>
          <p:nvSpPr>
            <p:cNvPr id="60" name="Rounded Rectangle 59"/>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61"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lnSpc>
                  <a:spcPct val="70000"/>
                </a:lnSpc>
              </a:pPr>
              <a:r>
                <a:rPr lang="en-US" sz="1600" smtClean="0"/>
                <a:t>Urusan Pemerintahan yg tidak berkaitan dgn Pelayanan Dasar</a:t>
              </a:r>
              <a:endParaRPr lang="en-US" sz="1600">
                <a:solidFill>
                  <a:schemeClr val="tx1"/>
                </a:solidFill>
              </a:endParaRPr>
            </a:p>
          </p:txBody>
        </p:sp>
      </p:grpSp>
      <p:cxnSp>
        <p:nvCxnSpPr>
          <p:cNvPr id="62" name="Elbow Connector 61"/>
          <p:cNvCxnSpPr>
            <a:endCxn id="54" idx="0"/>
          </p:cNvCxnSpPr>
          <p:nvPr/>
        </p:nvCxnSpPr>
        <p:spPr>
          <a:xfrm rot="5400000">
            <a:off x="4053442" y="4834010"/>
            <a:ext cx="364042" cy="1211625"/>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3" name="Elbow Connector 62"/>
          <p:cNvCxnSpPr>
            <a:endCxn id="58" idx="0"/>
          </p:cNvCxnSpPr>
          <p:nvPr/>
        </p:nvCxnSpPr>
        <p:spPr>
          <a:xfrm rot="16200000" flipH="1">
            <a:off x="5708506" y="4375008"/>
            <a:ext cx="396564" cy="2131024"/>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3886200" y="6488668"/>
            <a:ext cx="5293052" cy="369332"/>
          </a:xfrm>
          <a:prstGeom prst="rect">
            <a:avLst/>
          </a:prstGeom>
          <a:noFill/>
        </p:spPr>
        <p:txBody>
          <a:bodyPr wrap="none" rtlCol="0">
            <a:spAutoFit/>
          </a:bodyPr>
          <a:lstStyle/>
          <a:p>
            <a:r>
              <a:rPr lang="en-US" smtClean="0"/>
              <a:t>Pasal  9, 11 UU 23/2014 ttg Pemerintahan Daerah</a:t>
            </a:r>
            <a:endParaRPr lang="en-US"/>
          </a:p>
        </p:txBody>
      </p:sp>
      <p:sp>
        <p:nvSpPr>
          <p:cNvPr id="110" name="Rounded Rectangle 109"/>
          <p:cNvSpPr/>
          <p:nvPr/>
        </p:nvSpPr>
        <p:spPr>
          <a:xfrm>
            <a:off x="2733050" y="838200"/>
            <a:ext cx="2667000" cy="457199"/>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9" name="Group 6"/>
          <p:cNvGrpSpPr/>
          <p:nvPr/>
        </p:nvGrpSpPr>
        <p:grpSpPr>
          <a:xfrm>
            <a:off x="2895600" y="992623"/>
            <a:ext cx="2667000" cy="457199"/>
            <a:chOff x="2626399" y="154700"/>
            <a:chExt cx="1462950" cy="928973"/>
          </a:xfrm>
          <a:scene3d>
            <a:camera prst="orthographicFront"/>
            <a:lightRig rig="flat" dir="t"/>
          </a:scene3d>
        </p:grpSpPr>
        <p:sp>
          <p:nvSpPr>
            <p:cNvPr id="112" name="Rounded Rectangle 111"/>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3"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600" b="1" smtClean="0"/>
                <a:t>Urusan Pemerintahan</a:t>
              </a:r>
              <a:endParaRPr lang="en-US" sz="1500" b="1"/>
            </a:p>
          </p:txBody>
        </p:sp>
      </p:grpSp>
      <p:sp>
        <p:nvSpPr>
          <p:cNvPr id="114" name="Rounded Rectangle 113"/>
          <p:cNvSpPr/>
          <p:nvPr/>
        </p:nvSpPr>
        <p:spPr>
          <a:xfrm>
            <a:off x="914400" y="1905001"/>
            <a:ext cx="1752600" cy="440604"/>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1" name="Group 10"/>
          <p:cNvGrpSpPr/>
          <p:nvPr/>
        </p:nvGrpSpPr>
        <p:grpSpPr>
          <a:xfrm>
            <a:off x="1076950" y="2059424"/>
            <a:ext cx="1752600" cy="440604"/>
            <a:chOff x="2626399" y="154700"/>
            <a:chExt cx="1462950" cy="928973"/>
          </a:xfrm>
          <a:scene3d>
            <a:camera prst="orthographicFront"/>
            <a:lightRig rig="flat" dir="t"/>
          </a:scene3d>
        </p:grpSpPr>
        <p:sp>
          <p:nvSpPr>
            <p:cNvPr id="116" name="Rounded Rectangle 115"/>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17"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b="1" smtClean="0">
                  <a:solidFill>
                    <a:schemeClr val="tx1"/>
                  </a:solidFill>
                </a:rPr>
                <a:t>absolut</a:t>
              </a:r>
              <a:endParaRPr lang="en-US" sz="1600">
                <a:solidFill>
                  <a:schemeClr val="tx1"/>
                </a:solidFill>
              </a:endParaRPr>
            </a:p>
          </p:txBody>
        </p:sp>
      </p:grpSp>
      <p:sp>
        <p:nvSpPr>
          <p:cNvPr id="118" name="Rounded Rectangle 117"/>
          <p:cNvSpPr/>
          <p:nvPr/>
        </p:nvSpPr>
        <p:spPr>
          <a:xfrm>
            <a:off x="3261450" y="1888042"/>
            <a:ext cx="1752600" cy="440604"/>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5" name="Group 14"/>
          <p:cNvGrpSpPr/>
          <p:nvPr/>
        </p:nvGrpSpPr>
        <p:grpSpPr>
          <a:xfrm>
            <a:off x="3424000" y="2042465"/>
            <a:ext cx="1752600" cy="440604"/>
            <a:chOff x="2626399" y="154700"/>
            <a:chExt cx="1462950" cy="928973"/>
          </a:xfrm>
          <a:scene3d>
            <a:camera prst="orthographicFront"/>
            <a:lightRig rig="flat" dir="t"/>
          </a:scene3d>
        </p:grpSpPr>
        <p:sp>
          <p:nvSpPr>
            <p:cNvPr id="120" name="Rounded Rectangle 119"/>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1"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b="1" smtClean="0">
                  <a:solidFill>
                    <a:schemeClr val="tx1"/>
                  </a:solidFill>
                </a:rPr>
                <a:t>konkuren</a:t>
              </a:r>
              <a:endParaRPr lang="en-US" sz="1600">
                <a:solidFill>
                  <a:schemeClr val="tx1"/>
                </a:solidFill>
              </a:endParaRPr>
            </a:p>
          </p:txBody>
        </p:sp>
      </p:grpSp>
      <p:sp>
        <p:nvSpPr>
          <p:cNvPr id="122" name="Rounded Rectangle 121"/>
          <p:cNvSpPr/>
          <p:nvPr/>
        </p:nvSpPr>
        <p:spPr>
          <a:xfrm>
            <a:off x="6019800" y="1905001"/>
            <a:ext cx="1752600" cy="440604"/>
          </a:xfrm>
          <a:prstGeom prst="roundRect">
            <a:avLst>
              <a:gd name="adj" fmla="val 1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9" name="Group 18"/>
          <p:cNvGrpSpPr/>
          <p:nvPr/>
        </p:nvGrpSpPr>
        <p:grpSpPr>
          <a:xfrm>
            <a:off x="6182350" y="2059424"/>
            <a:ext cx="1752600" cy="440604"/>
            <a:chOff x="2626399" y="154700"/>
            <a:chExt cx="1462950" cy="928973"/>
          </a:xfrm>
          <a:scene3d>
            <a:camera prst="orthographicFront"/>
            <a:lightRig rig="flat" dir="t"/>
          </a:scene3d>
        </p:grpSpPr>
        <p:sp>
          <p:nvSpPr>
            <p:cNvPr id="124" name="Rounded Rectangle 123"/>
            <p:cNvSpPr/>
            <p:nvPr/>
          </p:nvSpPr>
          <p:spPr>
            <a:xfrm>
              <a:off x="2626399" y="154700"/>
              <a:ext cx="1462950" cy="928973"/>
            </a:xfrm>
            <a:prstGeom prst="roundRect">
              <a:avLst>
                <a:gd name="adj" fmla="val 10000"/>
              </a:avLst>
            </a:prstGeom>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5" name="Rounded Rectangle 5"/>
            <p:cNvSpPr/>
            <p:nvPr/>
          </p:nvSpPr>
          <p:spPr>
            <a:xfrm>
              <a:off x="2653608" y="181909"/>
              <a:ext cx="1408532" cy="874555"/>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0" tIns="57150" rIns="57150" bIns="57150" numCol="1" spcCol="1270" anchor="ctr" anchorCtr="0">
              <a:noAutofit/>
            </a:bodyPr>
            <a:lstStyle/>
            <a:p>
              <a:pPr algn="ctr"/>
              <a:r>
                <a:rPr lang="en-US" sz="1600" b="1" smtClean="0">
                  <a:solidFill>
                    <a:schemeClr val="tx1"/>
                  </a:solidFill>
                </a:rPr>
                <a:t>pemerintahan umum</a:t>
              </a:r>
              <a:endParaRPr lang="en-US" sz="1600">
                <a:solidFill>
                  <a:schemeClr val="tx1"/>
                </a:solidFill>
              </a:endParaRPr>
            </a:p>
          </p:txBody>
        </p:sp>
      </p:grpSp>
      <p:cxnSp>
        <p:nvCxnSpPr>
          <p:cNvPr id="126" name="Elbow Connector 125"/>
          <p:cNvCxnSpPr>
            <a:endCxn id="114" idx="0"/>
          </p:cNvCxnSpPr>
          <p:nvPr/>
        </p:nvCxnSpPr>
        <p:spPr>
          <a:xfrm rot="5400000">
            <a:off x="2775615" y="451516"/>
            <a:ext cx="468570" cy="2438400"/>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endCxn id="118" idx="0"/>
          </p:cNvCxnSpPr>
          <p:nvPr/>
        </p:nvCxnSpPr>
        <p:spPr>
          <a:xfrm rot="5400000">
            <a:off x="3964315" y="1623257"/>
            <a:ext cx="438220" cy="91350"/>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Elbow Connector 127"/>
          <p:cNvCxnSpPr>
            <a:endCxn id="122" idx="0"/>
          </p:cNvCxnSpPr>
          <p:nvPr/>
        </p:nvCxnSpPr>
        <p:spPr>
          <a:xfrm rot="16200000" flipH="1">
            <a:off x="5335011" y="343911"/>
            <a:ext cx="455179" cy="2667000"/>
          </a:xfrm>
          <a:prstGeom prst="bentConnector3">
            <a:avLst>
              <a:gd name="adj1" fmla="val 50000"/>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64"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65" name="Group 23"/>
            <p:cNvGrpSpPr>
              <a:grpSpLocks/>
            </p:cNvGrpSpPr>
            <p:nvPr/>
          </p:nvGrpSpPr>
          <p:grpSpPr bwMode="auto">
            <a:xfrm>
              <a:off x="-14288" y="96838"/>
              <a:ext cx="9158288" cy="1889124"/>
              <a:chOff x="-14256" y="200002"/>
              <a:chExt cx="9158256" cy="1889463"/>
            </a:xfrm>
          </p:grpSpPr>
          <p:grpSp>
            <p:nvGrpSpPr>
              <p:cNvPr id="67" name="Group 22"/>
              <p:cNvGrpSpPr>
                <a:grpSpLocks/>
              </p:cNvGrpSpPr>
              <p:nvPr/>
            </p:nvGrpSpPr>
            <p:grpSpPr bwMode="auto">
              <a:xfrm>
                <a:off x="-14256" y="285728"/>
                <a:ext cx="9158256" cy="831568"/>
                <a:chOff x="-14256" y="285728"/>
                <a:chExt cx="9158256" cy="831568"/>
              </a:xfrm>
            </p:grpSpPr>
            <p:grpSp>
              <p:nvGrpSpPr>
                <p:cNvPr id="69" name="Group 15"/>
                <p:cNvGrpSpPr>
                  <a:grpSpLocks/>
                </p:cNvGrpSpPr>
                <p:nvPr/>
              </p:nvGrpSpPr>
              <p:grpSpPr bwMode="auto">
                <a:xfrm>
                  <a:off x="-14256" y="500090"/>
                  <a:ext cx="9158256" cy="376306"/>
                  <a:chOff x="0" y="1828839"/>
                  <a:chExt cx="9144000" cy="304855"/>
                </a:xfrm>
              </p:grpSpPr>
              <p:sp>
                <p:nvSpPr>
                  <p:cNvPr id="71" name="Rectangle 70"/>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72" name="Rectangle 71"/>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70"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68"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66"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097280"/>
          <a:ext cx="9144000" cy="5303520"/>
        </p:xfrm>
        <a:graphic>
          <a:graphicData uri="http://schemas.openxmlformats.org/drawingml/2006/table">
            <a:tbl>
              <a:tblPr firstRow="1" bandRow="1">
                <a:tableStyleId>{5C22544A-7EE6-4342-B048-85BDC9FD1C3A}</a:tableStyleId>
              </a:tblPr>
              <a:tblGrid>
                <a:gridCol w="2014780"/>
                <a:gridCol w="4767020"/>
                <a:gridCol w="2362200"/>
              </a:tblGrid>
              <a:tr h="370840">
                <a:tc>
                  <a:txBody>
                    <a:bodyPr/>
                    <a:lstStyle/>
                    <a:p>
                      <a:pPr algn="ctr"/>
                      <a:r>
                        <a:rPr kumimoji="0" lang="en-US" sz="1600" b="1" kern="1200" baseline="0" smtClean="0">
                          <a:solidFill>
                            <a:schemeClr val="lt1"/>
                          </a:solidFill>
                          <a:latin typeface="+mn-lt"/>
                          <a:ea typeface="+mn-ea"/>
                          <a:cs typeface="+mn-cs"/>
                        </a:rPr>
                        <a:t>Urusan Pemerintahan Wajib Pelayanan Dasar</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0" lang="en-US" sz="1600" b="1" kern="1200" baseline="0" smtClean="0">
                          <a:solidFill>
                            <a:schemeClr val="lt1"/>
                          </a:solidFill>
                          <a:latin typeface="+mn-lt"/>
                          <a:ea typeface="+mn-ea"/>
                          <a:cs typeface="+mn-cs"/>
                        </a:rPr>
                        <a:t>Urusan Pemerintahan Wajib yang tidak berkaitan dengan Pelayanan Dasar</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kumimoji="0" lang="en-US" sz="1600" b="1" kern="1200" baseline="0" smtClean="0">
                          <a:solidFill>
                            <a:schemeClr val="lt1"/>
                          </a:solidFill>
                          <a:latin typeface="+mn-lt"/>
                          <a:ea typeface="+mn-ea"/>
                          <a:cs typeface="+mn-cs"/>
                        </a:rPr>
                        <a:t>Urusan Pemerintahan Pilihan</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r>
              <a:tr h="370840">
                <a:tc>
                  <a:txBody>
                    <a:bodyPr/>
                    <a:lstStyle/>
                    <a:p>
                      <a:pPr marL="346075" indent="-346075">
                        <a:tabLst>
                          <a:tab pos="346075" algn="l"/>
                        </a:tabLst>
                      </a:pPr>
                      <a:r>
                        <a:rPr kumimoji="0" lang="en-US" sz="1600" kern="1200" baseline="0" smtClean="0">
                          <a:solidFill>
                            <a:schemeClr val="dk1"/>
                          </a:solidFill>
                          <a:latin typeface="+mn-lt"/>
                          <a:ea typeface="+mn-ea"/>
                          <a:cs typeface="+mn-cs"/>
                        </a:rPr>
                        <a:t>a. 	pendidikan;</a:t>
                      </a:r>
                    </a:p>
                    <a:p>
                      <a:pPr marL="346075" indent="-346075">
                        <a:tabLst>
                          <a:tab pos="346075" algn="l"/>
                        </a:tabLst>
                      </a:pPr>
                      <a:r>
                        <a:rPr kumimoji="0" lang="en-US" sz="1600" kern="1200" baseline="0" smtClean="0">
                          <a:solidFill>
                            <a:schemeClr val="dk1"/>
                          </a:solidFill>
                          <a:latin typeface="+mn-lt"/>
                          <a:ea typeface="+mn-ea"/>
                          <a:cs typeface="+mn-cs"/>
                        </a:rPr>
                        <a:t>b. 	kesehatan;</a:t>
                      </a:r>
                    </a:p>
                    <a:p>
                      <a:pPr marL="346075" indent="-346075">
                        <a:tabLst>
                          <a:tab pos="346075" algn="l"/>
                        </a:tabLst>
                      </a:pPr>
                      <a:r>
                        <a:rPr kumimoji="0" lang="fi-FI" sz="1600" kern="1200" baseline="0" smtClean="0">
                          <a:solidFill>
                            <a:schemeClr val="dk1"/>
                          </a:solidFill>
                          <a:latin typeface="+mn-lt"/>
                          <a:ea typeface="+mn-ea"/>
                          <a:cs typeface="+mn-cs"/>
                        </a:rPr>
                        <a:t>c. 	pekerjaan umum dan penataan ruang;</a:t>
                      </a:r>
                    </a:p>
                    <a:p>
                      <a:pPr marL="346075" indent="-346075">
                        <a:tabLst>
                          <a:tab pos="346075" algn="l"/>
                        </a:tabLst>
                      </a:pPr>
                      <a:r>
                        <a:rPr kumimoji="0" lang="fi-FI" sz="1600" kern="1200" baseline="0" smtClean="0">
                          <a:solidFill>
                            <a:schemeClr val="dk1"/>
                          </a:solidFill>
                          <a:latin typeface="+mn-lt"/>
                          <a:ea typeface="+mn-ea"/>
                          <a:cs typeface="+mn-cs"/>
                        </a:rPr>
                        <a:t>d. 	perumahan rakyat dan kawasan permukiman;</a:t>
                      </a:r>
                    </a:p>
                    <a:p>
                      <a:pPr marL="346075" indent="-346075">
                        <a:tabLst>
                          <a:tab pos="346075" algn="l"/>
                        </a:tabLst>
                      </a:pPr>
                      <a:r>
                        <a:rPr kumimoji="0" lang="en-US" sz="1600" kern="1200" baseline="0" smtClean="0">
                          <a:solidFill>
                            <a:schemeClr val="dk1"/>
                          </a:solidFill>
                          <a:latin typeface="+mn-lt"/>
                          <a:ea typeface="+mn-ea"/>
                          <a:cs typeface="+mn-cs"/>
                        </a:rPr>
                        <a:t>e. 	ketenteraman, ketertiban umum, dan pelindungan masyarakat; dan</a:t>
                      </a:r>
                    </a:p>
                    <a:p>
                      <a:pPr marL="346075" indent="-346075">
                        <a:tabLst>
                          <a:tab pos="346075" algn="l"/>
                        </a:tabLst>
                      </a:pPr>
                      <a:r>
                        <a:rPr kumimoji="0" lang="en-US" sz="1600" kern="1200" baseline="0" smtClean="0">
                          <a:solidFill>
                            <a:schemeClr val="dk1"/>
                          </a:solidFill>
                          <a:latin typeface="+mn-lt"/>
                          <a:ea typeface="+mn-ea"/>
                          <a:cs typeface="+mn-cs"/>
                        </a:rPr>
                        <a:t>f. 	sosial</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346075" indent="-346075">
                        <a:tabLst>
                          <a:tab pos="346075" algn="l"/>
                        </a:tabLst>
                      </a:pPr>
                      <a:r>
                        <a:rPr kumimoji="0" lang="en-US" sz="1600" kern="1200" baseline="0" smtClean="0">
                          <a:solidFill>
                            <a:schemeClr val="dk1"/>
                          </a:solidFill>
                          <a:latin typeface="+mn-lt"/>
                          <a:ea typeface="+mn-ea"/>
                          <a:cs typeface="+mn-cs"/>
                        </a:rPr>
                        <a:t>a. 	tenaga kerja;</a:t>
                      </a:r>
                    </a:p>
                    <a:p>
                      <a:pPr marL="346075" indent="-346075">
                        <a:tabLst>
                          <a:tab pos="346075" algn="l"/>
                        </a:tabLst>
                      </a:pPr>
                      <a:r>
                        <a:rPr kumimoji="0" lang="en-US" sz="1600" kern="1200" baseline="0" smtClean="0">
                          <a:solidFill>
                            <a:schemeClr val="dk1"/>
                          </a:solidFill>
                          <a:latin typeface="+mn-lt"/>
                          <a:ea typeface="+mn-ea"/>
                          <a:cs typeface="+mn-cs"/>
                        </a:rPr>
                        <a:t>b. 	pemberdayaan perempuan &amp; pelindungan anak;</a:t>
                      </a:r>
                    </a:p>
                    <a:p>
                      <a:pPr marL="346075" indent="-346075">
                        <a:tabLst>
                          <a:tab pos="346075" algn="l"/>
                        </a:tabLst>
                      </a:pPr>
                      <a:r>
                        <a:rPr kumimoji="0" lang="en-US" sz="1600" kern="1200" baseline="0" smtClean="0">
                          <a:solidFill>
                            <a:schemeClr val="dk1"/>
                          </a:solidFill>
                          <a:latin typeface="+mn-lt"/>
                          <a:ea typeface="+mn-ea"/>
                          <a:cs typeface="+mn-cs"/>
                        </a:rPr>
                        <a:t>c. 	pangan;</a:t>
                      </a:r>
                    </a:p>
                    <a:p>
                      <a:pPr marL="346075" indent="-346075">
                        <a:tabLst>
                          <a:tab pos="346075" algn="l"/>
                        </a:tabLst>
                      </a:pPr>
                      <a:r>
                        <a:rPr kumimoji="0" lang="en-US" sz="1600" kern="1200" baseline="0" smtClean="0">
                          <a:solidFill>
                            <a:schemeClr val="dk1"/>
                          </a:solidFill>
                          <a:latin typeface="+mn-lt"/>
                          <a:ea typeface="+mn-ea"/>
                          <a:cs typeface="+mn-cs"/>
                        </a:rPr>
                        <a:t>d. 	pertanahan;</a:t>
                      </a:r>
                    </a:p>
                    <a:p>
                      <a:pPr marL="346075" indent="-346075">
                        <a:tabLst>
                          <a:tab pos="346075" algn="l"/>
                        </a:tabLst>
                      </a:pPr>
                      <a:r>
                        <a:rPr kumimoji="0" lang="en-US" sz="1600" kern="1200" baseline="0" smtClean="0">
                          <a:solidFill>
                            <a:schemeClr val="dk1"/>
                          </a:solidFill>
                          <a:latin typeface="+mn-lt"/>
                          <a:ea typeface="+mn-ea"/>
                          <a:cs typeface="+mn-cs"/>
                        </a:rPr>
                        <a:t>e. 	lingkungan hidup;</a:t>
                      </a:r>
                    </a:p>
                    <a:p>
                      <a:pPr marL="346075" indent="-346075">
                        <a:tabLst>
                          <a:tab pos="346075" algn="l"/>
                        </a:tabLst>
                      </a:pPr>
                      <a:r>
                        <a:rPr kumimoji="0" lang="en-US" sz="1600" kern="1200" baseline="0" smtClean="0">
                          <a:solidFill>
                            <a:schemeClr val="dk1"/>
                          </a:solidFill>
                          <a:latin typeface="+mn-lt"/>
                          <a:ea typeface="+mn-ea"/>
                          <a:cs typeface="+mn-cs"/>
                        </a:rPr>
                        <a:t>f. 	Adminduk  dan pencatatan sipil;</a:t>
                      </a:r>
                    </a:p>
                    <a:p>
                      <a:pPr marL="346075" indent="-346075">
                        <a:tabLst>
                          <a:tab pos="346075" algn="l"/>
                        </a:tabLst>
                      </a:pPr>
                      <a:r>
                        <a:rPr kumimoji="0" lang="nl-NL" sz="1600" kern="1200" baseline="0" smtClean="0">
                          <a:solidFill>
                            <a:schemeClr val="dk1"/>
                          </a:solidFill>
                          <a:latin typeface="+mn-lt"/>
                          <a:ea typeface="+mn-ea"/>
                          <a:cs typeface="+mn-cs"/>
                        </a:rPr>
                        <a:t>g. 	pemberdayaan masyarakat dan Desa;</a:t>
                      </a:r>
                    </a:p>
                    <a:p>
                      <a:pPr marL="346075" indent="-346075">
                        <a:tabLst>
                          <a:tab pos="346075" algn="l"/>
                        </a:tabLst>
                      </a:pPr>
                      <a:r>
                        <a:rPr kumimoji="0" lang="en-US" sz="1600" kern="1200" baseline="0" smtClean="0">
                          <a:solidFill>
                            <a:schemeClr val="dk1"/>
                          </a:solidFill>
                          <a:latin typeface="+mn-lt"/>
                          <a:ea typeface="+mn-ea"/>
                          <a:cs typeface="+mn-cs"/>
                        </a:rPr>
                        <a:t>h. 	pengendalian penduduk dan KB;</a:t>
                      </a:r>
                    </a:p>
                    <a:p>
                      <a:pPr marL="346075" indent="-346075">
                        <a:tabLst>
                          <a:tab pos="346075" algn="l"/>
                        </a:tabLst>
                      </a:pPr>
                      <a:r>
                        <a:rPr kumimoji="0" lang="en-US" sz="1600" kern="1200" baseline="0" smtClean="0">
                          <a:solidFill>
                            <a:schemeClr val="dk1"/>
                          </a:solidFill>
                          <a:latin typeface="+mn-lt"/>
                          <a:ea typeface="+mn-ea"/>
                          <a:cs typeface="+mn-cs"/>
                        </a:rPr>
                        <a:t>i. 	perhubungan;</a:t>
                      </a:r>
                    </a:p>
                    <a:p>
                      <a:pPr marL="346075" indent="-346075">
                        <a:tabLst>
                          <a:tab pos="346075" algn="l"/>
                        </a:tabLst>
                      </a:pPr>
                      <a:r>
                        <a:rPr kumimoji="0" lang="en-US" sz="1600" kern="1200" baseline="0" smtClean="0">
                          <a:solidFill>
                            <a:schemeClr val="dk1"/>
                          </a:solidFill>
                          <a:latin typeface="+mn-lt"/>
                          <a:ea typeface="+mn-ea"/>
                          <a:cs typeface="+mn-cs"/>
                        </a:rPr>
                        <a:t>j. 	komunikasi dan informatika;</a:t>
                      </a:r>
                    </a:p>
                    <a:p>
                      <a:pPr marL="346075" indent="-346075">
                        <a:tabLst>
                          <a:tab pos="346075" algn="l"/>
                        </a:tabLst>
                      </a:pPr>
                      <a:r>
                        <a:rPr kumimoji="0" lang="fi-FI" sz="1600" kern="1200" baseline="0" smtClean="0">
                          <a:solidFill>
                            <a:schemeClr val="dk1"/>
                          </a:solidFill>
                          <a:latin typeface="+mn-lt"/>
                          <a:ea typeface="+mn-ea"/>
                          <a:cs typeface="+mn-cs"/>
                        </a:rPr>
                        <a:t>k. 	koperasi, usaha kecil, dan menengah;</a:t>
                      </a:r>
                    </a:p>
                    <a:p>
                      <a:pPr marL="346075" indent="-346075">
                        <a:tabLst>
                          <a:tab pos="346075" algn="l"/>
                        </a:tabLst>
                      </a:pPr>
                      <a:r>
                        <a:rPr kumimoji="0" lang="en-US" sz="1600" kern="1200" baseline="0" smtClean="0">
                          <a:solidFill>
                            <a:schemeClr val="dk1"/>
                          </a:solidFill>
                          <a:latin typeface="+mn-lt"/>
                          <a:ea typeface="+mn-ea"/>
                          <a:cs typeface="+mn-cs"/>
                        </a:rPr>
                        <a:t>l. 	penanaman modal;</a:t>
                      </a:r>
                    </a:p>
                    <a:p>
                      <a:pPr marL="346075" indent="-346075">
                        <a:tabLst>
                          <a:tab pos="346075" algn="l"/>
                        </a:tabLst>
                      </a:pPr>
                      <a:r>
                        <a:rPr kumimoji="0" lang="nl-NL" sz="1600" kern="1200" baseline="0" smtClean="0">
                          <a:solidFill>
                            <a:schemeClr val="dk1"/>
                          </a:solidFill>
                          <a:latin typeface="+mn-lt"/>
                          <a:ea typeface="+mn-ea"/>
                          <a:cs typeface="+mn-cs"/>
                        </a:rPr>
                        <a:t>m. 	kepemudaan dan olah raga;</a:t>
                      </a:r>
                    </a:p>
                    <a:p>
                      <a:pPr marL="346075" indent="-346075">
                        <a:tabLst>
                          <a:tab pos="346075" algn="l"/>
                        </a:tabLst>
                      </a:pPr>
                      <a:r>
                        <a:rPr kumimoji="0" lang="en-US" sz="1600" kern="1200" baseline="0" smtClean="0">
                          <a:solidFill>
                            <a:schemeClr val="dk1"/>
                          </a:solidFill>
                          <a:latin typeface="+mn-lt"/>
                          <a:ea typeface="+mn-ea"/>
                          <a:cs typeface="+mn-cs"/>
                        </a:rPr>
                        <a:t>n. 	statistik;</a:t>
                      </a:r>
                    </a:p>
                    <a:p>
                      <a:pPr marL="346075" indent="-346075">
                        <a:tabLst>
                          <a:tab pos="346075" algn="l"/>
                        </a:tabLst>
                      </a:pPr>
                      <a:r>
                        <a:rPr kumimoji="0" lang="en-US" sz="1600" kern="1200" baseline="0" smtClean="0">
                          <a:solidFill>
                            <a:schemeClr val="dk1"/>
                          </a:solidFill>
                          <a:latin typeface="+mn-lt"/>
                          <a:ea typeface="+mn-ea"/>
                          <a:cs typeface="+mn-cs"/>
                        </a:rPr>
                        <a:t>o. 	persandian;</a:t>
                      </a:r>
                    </a:p>
                    <a:p>
                      <a:pPr marL="346075" indent="-346075">
                        <a:tabLst>
                          <a:tab pos="346075" algn="l"/>
                        </a:tabLst>
                      </a:pPr>
                      <a:r>
                        <a:rPr kumimoji="0" lang="en-US" sz="1600" kern="1200" baseline="0" smtClean="0">
                          <a:solidFill>
                            <a:schemeClr val="dk1"/>
                          </a:solidFill>
                          <a:latin typeface="+mn-lt"/>
                          <a:ea typeface="+mn-ea"/>
                          <a:cs typeface="+mn-cs"/>
                        </a:rPr>
                        <a:t>p. 	kebudayaan;</a:t>
                      </a:r>
                    </a:p>
                    <a:p>
                      <a:pPr marL="346075" indent="-346075">
                        <a:tabLst>
                          <a:tab pos="346075" algn="l"/>
                        </a:tabLst>
                      </a:pPr>
                      <a:r>
                        <a:rPr kumimoji="0" lang="en-US" sz="1600" kern="1200" baseline="0" smtClean="0">
                          <a:solidFill>
                            <a:schemeClr val="dk1"/>
                          </a:solidFill>
                          <a:latin typeface="+mn-lt"/>
                          <a:ea typeface="+mn-ea"/>
                          <a:cs typeface="+mn-cs"/>
                        </a:rPr>
                        <a:t>q. 	perpustakaan; dan</a:t>
                      </a:r>
                    </a:p>
                    <a:p>
                      <a:pPr marL="346075" indent="-346075">
                        <a:tabLst>
                          <a:tab pos="346075" algn="l"/>
                        </a:tabLst>
                      </a:pPr>
                      <a:r>
                        <a:rPr kumimoji="0" lang="en-US" sz="1600" kern="1200" baseline="0" smtClean="0">
                          <a:solidFill>
                            <a:schemeClr val="dk1"/>
                          </a:solidFill>
                          <a:latin typeface="+mn-lt"/>
                          <a:ea typeface="+mn-ea"/>
                          <a:cs typeface="+mn-cs"/>
                        </a:rPr>
                        <a:t>r. 	kearsipan.</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c>
                  <a:txBody>
                    <a:bodyPr/>
                    <a:lstStyle/>
                    <a:p>
                      <a:pPr marL="346075" indent="-346075">
                        <a:tabLst>
                          <a:tab pos="346075" algn="l"/>
                        </a:tabLst>
                      </a:pPr>
                      <a:r>
                        <a:rPr kumimoji="0" lang="en-US" sz="1600" kern="1200" baseline="0" smtClean="0">
                          <a:solidFill>
                            <a:schemeClr val="dk1"/>
                          </a:solidFill>
                          <a:latin typeface="+mn-lt"/>
                          <a:ea typeface="+mn-ea"/>
                          <a:cs typeface="+mn-cs"/>
                        </a:rPr>
                        <a:t>a. 	kelautan dan perikanan;</a:t>
                      </a:r>
                    </a:p>
                    <a:p>
                      <a:pPr marL="346075" indent="-346075">
                        <a:tabLst>
                          <a:tab pos="346075" algn="l"/>
                        </a:tabLst>
                      </a:pPr>
                      <a:r>
                        <a:rPr kumimoji="0" lang="en-US" sz="1600" kern="1200" baseline="0" smtClean="0">
                          <a:solidFill>
                            <a:schemeClr val="dk1"/>
                          </a:solidFill>
                          <a:latin typeface="+mn-lt"/>
                          <a:ea typeface="+mn-ea"/>
                          <a:cs typeface="+mn-cs"/>
                        </a:rPr>
                        <a:t>b. 	pariwisata;</a:t>
                      </a:r>
                    </a:p>
                    <a:p>
                      <a:pPr marL="346075" indent="-346075">
                        <a:tabLst>
                          <a:tab pos="346075" algn="l"/>
                        </a:tabLst>
                      </a:pPr>
                      <a:r>
                        <a:rPr kumimoji="0" lang="en-US" sz="1600" kern="1200" baseline="0" smtClean="0">
                          <a:solidFill>
                            <a:schemeClr val="dk1"/>
                          </a:solidFill>
                          <a:latin typeface="+mn-lt"/>
                          <a:ea typeface="+mn-ea"/>
                          <a:cs typeface="+mn-cs"/>
                        </a:rPr>
                        <a:t>c. 	pertanian;</a:t>
                      </a:r>
                    </a:p>
                    <a:p>
                      <a:pPr marL="346075" indent="-346075">
                        <a:tabLst>
                          <a:tab pos="346075" algn="l"/>
                        </a:tabLst>
                      </a:pPr>
                      <a:r>
                        <a:rPr kumimoji="0" lang="en-US" sz="1600" kern="1200" baseline="0" smtClean="0">
                          <a:solidFill>
                            <a:schemeClr val="dk1"/>
                          </a:solidFill>
                          <a:latin typeface="+mn-lt"/>
                          <a:ea typeface="+mn-ea"/>
                          <a:cs typeface="+mn-cs"/>
                        </a:rPr>
                        <a:t>d. 	kehutanan;</a:t>
                      </a:r>
                    </a:p>
                    <a:p>
                      <a:pPr marL="346075" indent="-346075">
                        <a:tabLst>
                          <a:tab pos="346075" algn="l"/>
                        </a:tabLst>
                      </a:pPr>
                      <a:r>
                        <a:rPr kumimoji="0" lang="en-US" sz="1600" kern="1200" baseline="0" smtClean="0">
                          <a:solidFill>
                            <a:schemeClr val="dk1"/>
                          </a:solidFill>
                          <a:latin typeface="+mn-lt"/>
                          <a:ea typeface="+mn-ea"/>
                          <a:cs typeface="+mn-cs"/>
                        </a:rPr>
                        <a:t>e. 	energi dan sumber daya mineral;</a:t>
                      </a:r>
                    </a:p>
                    <a:p>
                      <a:pPr marL="346075" indent="-346075">
                        <a:tabLst>
                          <a:tab pos="346075" algn="l"/>
                        </a:tabLst>
                      </a:pPr>
                      <a:r>
                        <a:rPr kumimoji="0" lang="en-US" sz="1600" kern="1200" baseline="0" smtClean="0">
                          <a:solidFill>
                            <a:schemeClr val="dk1"/>
                          </a:solidFill>
                          <a:latin typeface="+mn-lt"/>
                          <a:ea typeface="+mn-ea"/>
                          <a:cs typeface="+mn-cs"/>
                        </a:rPr>
                        <a:t>f. 	perdagangan;</a:t>
                      </a:r>
                    </a:p>
                    <a:p>
                      <a:pPr marL="346075" indent="-346075">
                        <a:tabLst>
                          <a:tab pos="346075" algn="l"/>
                        </a:tabLst>
                      </a:pPr>
                      <a:r>
                        <a:rPr kumimoji="0" lang="en-US" sz="1600" kern="1200" baseline="0" smtClean="0">
                          <a:solidFill>
                            <a:schemeClr val="dk1"/>
                          </a:solidFill>
                          <a:latin typeface="+mn-lt"/>
                          <a:ea typeface="+mn-ea"/>
                          <a:cs typeface="+mn-cs"/>
                        </a:rPr>
                        <a:t>g. 	perindustrian; dan</a:t>
                      </a:r>
                    </a:p>
                    <a:p>
                      <a:pPr marL="346075" indent="-346075">
                        <a:tabLst>
                          <a:tab pos="346075" algn="l"/>
                        </a:tabLst>
                      </a:pPr>
                      <a:r>
                        <a:rPr kumimoji="0" lang="en-US" sz="1600" kern="1200" baseline="0" smtClean="0">
                          <a:solidFill>
                            <a:schemeClr val="dk1"/>
                          </a:solidFill>
                          <a:latin typeface="+mn-lt"/>
                          <a:ea typeface="+mn-ea"/>
                          <a:cs typeface="+mn-cs"/>
                        </a:rPr>
                        <a:t>h. 	transmigrasi.</a:t>
                      </a:r>
                      <a:endParaRPr lang="en-US" sz="16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4267200" y="6488668"/>
            <a:ext cx="4951612" cy="369332"/>
          </a:xfrm>
          <a:prstGeom prst="rect">
            <a:avLst/>
          </a:prstGeom>
          <a:noFill/>
        </p:spPr>
        <p:txBody>
          <a:bodyPr wrap="none" rtlCol="0">
            <a:spAutoFit/>
          </a:bodyPr>
          <a:lstStyle/>
          <a:p>
            <a:r>
              <a:rPr lang="en-US" smtClean="0"/>
              <a:t>Pasal 12 UU 23/2014 ttg Pemerintahan Daerah</a:t>
            </a:r>
            <a:endParaRPr lang="en-US"/>
          </a:p>
        </p:txBody>
      </p:sp>
      <p:grpSp>
        <p:nvGrpSpPr>
          <p:cNvPr id="6"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7" name="Group 23"/>
            <p:cNvGrpSpPr>
              <a:grpSpLocks/>
            </p:cNvGrpSpPr>
            <p:nvPr/>
          </p:nvGrpSpPr>
          <p:grpSpPr bwMode="auto">
            <a:xfrm>
              <a:off x="-14288" y="96838"/>
              <a:ext cx="9158288" cy="1889124"/>
              <a:chOff x="-14256" y="200002"/>
              <a:chExt cx="9158256" cy="1889463"/>
            </a:xfrm>
          </p:grpSpPr>
          <p:grpSp>
            <p:nvGrpSpPr>
              <p:cNvPr id="9" name="Group 22"/>
              <p:cNvGrpSpPr>
                <a:grpSpLocks/>
              </p:cNvGrpSpPr>
              <p:nvPr/>
            </p:nvGrpSpPr>
            <p:grpSpPr bwMode="auto">
              <a:xfrm>
                <a:off x="-14256" y="285728"/>
                <a:ext cx="9158256" cy="831568"/>
                <a:chOff x="-14256" y="285728"/>
                <a:chExt cx="9158256" cy="831568"/>
              </a:xfrm>
            </p:grpSpPr>
            <p:grpSp>
              <p:nvGrpSpPr>
                <p:cNvPr id="11" name="Group 15"/>
                <p:cNvGrpSpPr>
                  <a:grpSpLocks/>
                </p:cNvGrpSpPr>
                <p:nvPr/>
              </p:nvGrpSpPr>
              <p:grpSpPr bwMode="auto">
                <a:xfrm>
                  <a:off x="-14256" y="500090"/>
                  <a:ext cx="9158256" cy="376306"/>
                  <a:chOff x="0" y="1828839"/>
                  <a:chExt cx="9144000" cy="304855"/>
                </a:xfrm>
              </p:grpSpPr>
              <p:sp>
                <p:nvSpPr>
                  <p:cNvPr id="13" name="Rectangle 12"/>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14" name="Rectangle 13"/>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12"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10"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8"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77506" name="Picture 2"/>
          <p:cNvPicPr>
            <a:picLocks noGrp="1" noChangeAspect="1" noChangeArrowheads="1"/>
          </p:cNvPicPr>
          <p:nvPr>
            <p:ph idx="1"/>
          </p:nvPr>
        </p:nvPicPr>
        <p:blipFill>
          <a:blip r:embed="rId2"/>
          <a:srcRect/>
          <a:stretch>
            <a:fillRect/>
          </a:stretch>
        </p:blipFill>
        <p:spPr bwMode="auto">
          <a:xfrm>
            <a:off x="457200" y="2162765"/>
            <a:ext cx="8229600" cy="3400832"/>
          </a:xfrm>
          <a:prstGeom prst="rect">
            <a:avLst/>
          </a:prstGeom>
          <a:noFill/>
          <a:ln w="9525">
            <a:noFill/>
            <a:miter lim="800000"/>
            <a:headEnd/>
            <a:tailEnd/>
          </a:ln>
          <a:effectLst/>
        </p:spPr>
      </p:pic>
      <p:grpSp>
        <p:nvGrpSpPr>
          <p:cNvPr id="5"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6" name="Group 23"/>
            <p:cNvGrpSpPr>
              <a:grpSpLocks/>
            </p:cNvGrpSpPr>
            <p:nvPr/>
          </p:nvGrpSpPr>
          <p:grpSpPr bwMode="auto">
            <a:xfrm>
              <a:off x="-14288" y="96838"/>
              <a:ext cx="9158288" cy="1889124"/>
              <a:chOff x="-14256" y="200002"/>
              <a:chExt cx="9158256" cy="1889463"/>
            </a:xfrm>
          </p:grpSpPr>
          <p:grpSp>
            <p:nvGrpSpPr>
              <p:cNvPr id="8" name="Group 22"/>
              <p:cNvGrpSpPr>
                <a:grpSpLocks/>
              </p:cNvGrpSpPr>
              <p:nvPr/>
            </p:nvGrpSpPr>
            <p:grpSpPr bwMode="auto">
              <a:xfrm>
                <a:off x="-14256" y="285728"/>
                <a:ext cx="9158256" cy="831568"/>
                <a:chOff x="-14256" y="285728"/>
                <a:chExt cx="9158256" cy="831568"/>
              </a:xfrm>
            </p:grpSpPr>
            <p:grpSp>
              <p:nvGrpSpPr>
                <p:cNvPr id="10" name="Group 15"/>
                <p:cNvGrpSpPr>
                  <a:grpSpLocks/>
                </p:cNvGrpSpPr>
                <p:nvPr/>
              </p:nvGrpSpPr>
              <p:grpSpPr bwMode="auto">
                <a:xfrm>
                  <a:off x="-14256" y="500090"/>
                  <a:ext cx="9158256" cy="376306"/>
                  <a:chOff x="0" y="1828839"/>
                  <a:chExt cx="9144000" cy="304855"/>
                </a:xfrm>
              </p:grpSpPr>
              <p:sp>
                <p:nvSpPr>
                  <p:cNvPr id="12" name="Rectangle 11"/>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13" name="Rectangle 12"/>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11" name="Picture 1" descr="logo"/>
                <p:cNvPicPr>
                  <a:picLocks noChangeAspect="1" noChangeArrowheads="1"/>
                </p:cNvPicPr>
                <p:nvPr/>
              </p:nvPicPr>
              <p:blipFill>
                <a:blip r:embed="rId3"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9" name="Picture 12" descr="garuda gud.png"/>
              <p:cNvPicPr>
                <a:picLocks noChangeAspect="1"/>
              </p:cNvPicPr>
              <p:nvPr/>
            </p:nvPicPr>
            <p:blipFill>
              <a:blip r:embed="rId4" cstate="print"/>
              <a:srcRect/>
              <a:stretch>
                <a:fillRect/>
              </a:stretch>
            </p:blipFill>
            <p:spPr bwMode="auto">
              <a:xfrm>
                <a:off x="500034" y="200002"/>
                <a:ext cx="857256" cy="1889463"/>
              </a:xfrm>
              <a:prstGeom prst="rect">
                <a:avLst/>
              </a:prstGeom>
              <a:noFill/>
              <a:ln w="9525">
                <a:noFill/>
                <a:miter lim="800000"/>
                <a:headEnd/>
                <a:tailEnd/>
              </a:ln>
            </p:spPr>
          </p:pic>
        </p:grpSp>
        <p:sp>
          <p:nvSpPr>
            <p:cNvPr id="7"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
        <p:nvSpPr>
          <p:cNvPr id="14" name="TextBox 13"/>
          <p:cNvSpPr txBox="1"/>
          <p:nvPr/>
        </p:nvSpPr>
        <p:spPr>
          <a:xfrm>
            <a:off x="4060557" y="6488668"/>
            <a:ext cx="5083443" cy="369332"/>
          </a:xfrm>
          <a:prstGeom prst="rect">
            <a:avLst/>
          </a:prstGeom>
          <a:noFill/>
        </p:spPr>
        <p:txBody>
          <a:bodyPr wrap="none" rtlCol="0">
            <a:spAutoFit/>
          </a:bodyPr>
          <a:lstStyle/>
          <a:p>
            <a:r>
              <a:rPr lang="en-US" smtClean="0"/>
              <a:t>Lampiran UU 23/2014 ttg Pemerintahan Daerah</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76482" name="Picture 2"/>
          <p:cNvPicPr>
            <a:picLocks noGrp="1" noChangeAspect="1" noChangeArrowheads="1"/>
          </p:cNvPicPr>
          <p:nvPr>
            <p:ph idx="1"/>
          </p:nvPr>
        </p:nvPicPr>
        <p:blipFill>
          <a:blip r:embed="rId2"/>
          <a:srcRect/>
          <a:stretch>
            <a:fillRect/>
          </a:stretch>
        </p:blipFill>
        <p:spPr bwMode="auto">
          <a:xfrm>
            <a:off x="457200" y="2602824"/>
            <a:ext cx="8229600" cy="2520714"/>
          </a:xfrm>
          <a:prstGeom prst="rect">
            <a:avLst/>
          </a:prstGeom>
          <a:noFill/>
          <a:ln w="9525">
            <a:noFill/>
            <a:miter lim="800000"/>
            <a:headEnd/>
            <a:tailEnd/>
          </a:ln>
          <a:effectLst/>
        </p:spPr>
      </p:pic>
      <p:grpSp>
        <p:nvGrpSpPr>
          <p:cNvPr id="5"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6" name="Group 23"/>
            <p:cNvGrpSpPr>
              <a:grpSpLocks/>
            </p:cNvGrpSpPr>
            <p:nvPr/>
          </p:nvGrpSpPr>
          <p:grpSpPr bwMode="auto">
            <a:xfrm>
              <a:off x="-14288" y="96838"/>
              <a:ext cx="9158288" cy="1889124"/>
              <a:chOff x="-14256" y="200002"/>
              <a:chExt cx="9158256" cy="1889463"/>
            </a:xfrm>
          </p:grpSpPr>
          <p:grpSp>
            <p:nvGrpSpPr>
              <p:cNvPr id="8" name="Group 22"/>
              <p:cNvGrpSpPr>
                <a:grpSpLocks/>
              </p:cNvGrpSpPr>
              <p:nvPr/>
            </p:nvGrpSpPr>
            <p:grpSpPr bwMode="auto">
              <a:xfrm>
                <a:off x="-14256" y="285728"/>
                <a:ext cx="9158256" cy="831568"/>
                <a:chOff x="-14256" y="285728"/>
                <a:chExt cx="9158256" cy="831568"/>
              </a:xfrm>
            </p:grpSpPr>
            <p:grpSp>
              <p:nvGrpSpPr>
                <p:cNvPr id="10" name="Group 15"/>
                <p:cNvGrpSpPr>
                  <a:grpSpLocks/>
                </p:cNvGrpSpPr>
                <p:nvPr/>
              </p:nvGrpSpPr>
              <p:grpSpPr bwMode="auto">
                <a:xfrm>
                  <a:off x="-14256" y="500090"/>
                  <a:ext cx="9158256" cy="376306"/>
                  <a:chOff x="0" y="1828839"/>
                  <a:chExt cx="9144000" cy="304855"/>
                </a:xfrm>
              </p:grpSpPr>
              <p:sp>
                <p:nvSpPr>
                  <p:cNvPr id="12" name="Rectangle 11"/>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13" name="Rectangle 12"/>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11" name="Picture 1" descr="logo"/>
                <p:cNvPicPr>
                  <a:picLocks noChangeAspect="1" noChangeArrowheads="1"/>
                </p:cNvPicPr>
                <p:nvPr/>
              </p:nvPicPr>
              <p:blipFill>
                <a:blip r:embed="rId3"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9" name="Picture 12" descr="garuda gud.png"/>
              <p:cNvPicPr>
                <a:picLocks noChangeAspect="1"/>
              </p:cNvPicPr>
              <p:nvPr/>
            </p:nvPicPr>
            <p:blipFill>
              <a:blip r:embed="rId4" cstate="print"/>
              <a:srcRect/>
              <a:stretch>
                <a:fillRect/>
              </a:stretch>
            </p:blipFill>
            <p:spPr bwMode="auto">
              <a:xfrm>
                <a:off x="500034" y="200002"/>
                <a:ext cx="857256" cy="1889463"/>
              </a:xfrm>
              <a:prstGeom prst="rect">
                <a:avLst/>
              </a:prstGeom>
              <a:noFill/>
              <a:ln w="9525">
                <a:noFill/>
                <a:miter lim="800000"/>
                <a:headEnd/>
                <a:tailEnd/>
              </a:ln>
            </p:spPr>
          </p:pic>
        </p:grpSp>
        <p:sp>
          <p:nvSpPr>
            <p:cNvPr id="7"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
        <p:nvSpPr>
          <p:cNvPr id="14" name="TextBox 13"/>
          <p:cNvSpPr txBox="1"/>
          <p:nvPr/>
        </p:nvSpPr>
        <p:spPr>
          <a:xfrm>
            <a:off x="4038600" y="6488668"/>
            <a:ext cx="5083443" cy="369332"/>
          </a:xfrm>
          <a:prstGeom prst="rect">
            <a:avLst/>
          </a:prstGeom>
          <a:noFill/>
        </p:spPr>
        <p:txBody>
          <a:bodyPr wrap="none" rtlCol="0">
            <a:spAutoFit/>
          </a:bodyPr>
          <a:lstStyle/>
          <a:p>
            <a:r>
              <a:rPr lang="en-US" smtClean="0"/>
              <a:t>Lampiran UU 23/2014 ttg Pemerintahan Daerah</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1506" name="Picture 2"/>
          <p:cNvPicPr>
            <a:picLocks noGrp="1" noChangeAspect="1" noChangeArrowheads="1"/>
          </p:cNvPicPr>
          <p:nvPr>
            <p:ph idx="1"/>
          </p:nvPr>
        </p:nvPicPr>
        <p:blipFill>
          <a:blip r:embed="rId2"/>
          <a:srcRect/>
          <a:stretch>
            <a:fillRect/>
          </a:stretch>
        </p:blipFill>
        <p:spPr bwMode="auto">
          <a:xfrm>
            <a:off x="457200" y="2359918"/>
            <a:ext cx="8229600" cy="300652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p:cNvPicPr>
            <a:picLocks noGrp="1" noChangeAspect="1" noChangeArrowheads="1"/>
          </p:cNvPicPr>
          <p:nvPr>
            <p:ph idx="1"/>
          </p:nvPr>
        </p:nvPicPr>
        <p:blipFill>
          <a:blip r:embed="rId2"/>
          <a:srcRect/>
          <a:stretch>
            <a:fillRect/>
          </a:stretch>
        </p:blipFill>
        <p:spPr bwMode="auto">
          <a:xfrm>
            <a:off x="457200" y="2058646"/>
            <a:ext cx="8229600" cy="360907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37272"/>
            <a:ext cx="3200400" cy="3962400"/>
          </a:xfrm>
          <a:ln>
            <a:solidFill>
              <a:schemeClr val="accent1">
                <a:lumMod val="75000"/>
              </a:schemeClr>
            </a:solidFill>
          </a:ln>
        </p:spPr>
        <p:txBody>
          <a:bodyPr>
            <a:normAutofit fontScale="85000" lnSpcReduction="20000"/>
          </a:bodyPr>
          <a:lstStyle/>
          <a:p>
            <a:pPr marL="0" indent="0">
              <a:lnSpc>
                <a:spcPct val="110000"/>
              </a:lnSpc>
              <a:buNone/>
            </a:pPr>
            <a:r>
              <a:rPr lang="fi-FI" smtClean="0"/>
              <a:t>Pembagian urusan pemerintahan konkuren </a:t>
            </a:r>
            <a:r>
              <a:rPr lang="es-ES" smtClean="0"/>
              <a:t>didasarkan pada prinsip: </a:t>
            </a:r>
          </a:p>
          <a:p>
            <a:pPr>
              <a:lnSpc>
                <a:spcPct val="110000"/>
              </a:lnSpc>
            </a:pPr>
            <a:r>
              <a:rPr lang="es-ES" smtClean="0"/>
              <a:t>akuntabilitas, </a:t>
            </a:r>
          </a:p>
          <a:p>
            <a:pPr>
              <a:lnSpc>
                <a:spcPct val="110000"/>
              </a:lnSpc>
            </a:pPr>
            <a:r>
              <a:rPr lang="es-ES" smtClean="0"/>
              <a:t>efisiensi, dan </a:t>
            </a:r>
          </a:p>
          <a:p>
            <a:pPr>
              <a:lnSpc>
                <a:spcPct val="110000"/>
              </a:lnSpc>
            </a:pPr>
            <a:r>
              <a:rPr lang="nb-NO" smtClean="0"/>
              <a:t>eksternalitas, serta </a:t>
            </a:r>
          </a:p>
          <a:p>
            <a:pPr>
              <a:lnSpc>
                <a:spcPct val="110000"/>
              </a:lnSpc>
            </a:pPr>
            <a:r>
              <a:rPr lang="nb-NO" smtClean="0"/>
              <a:t>kepentingan strategis nasional.</a:t>
            </a:r>
            <a:endParaRPr lang="en-US"/>
          </a:p>
        </p:txBody>
      </p:sp>
      <p:sp>
        <p:nvSpPr>
          <p:cNvPr id="4" name="Rectangle 3"/>
          <p:cNvSpPr/>
          <p:nvPr/>
        </p:nvSpPr>
        <p:spPr>
          <a:xfrm>
            <a:off x="3581400" y="884872"/>
            <a:ext cx="5410200" cy="4909036"/>
          </a:xfrm>
          <a:prstGeom prst="rect">
            <a:avLst/>
          </a:prstGeom>
        </p:spPr>
        <p:txBody>
          <a:bodyPr wrap="square">
            <a:spAutoFit/>
          </a:bodyPr>
          <a:lstStyle/>
          <a:p>
            <a:pPr>
              <a:spcBef>
                <a:spcPts val="600"/>
              </a:spcBef>
            </a:pPr>
            <a:r>
              <a:rPr lang="es-ES" b="1" smtClean="0"/>
              <a:t>AKUNTABILITAS :</a:t>
            </a:r>
            <a:r>
              <a:rPr lang="es-ES" smtClean="0"/>
              <a:t> </a:t>
            </a:r>
            <a:r>
              <a:rPr lang="en-US" smtClean="0"/>
              <a:t>penanggungjawab penyelenggaraan suatu Urusan Pemerintahan ditentukan berdasarkan kedekatannya dengan luas, besaran, dan jangkauan dampak yang ditimbulkan oleh penyelenggaraan suatu Urusan Pemerintahan.</a:t>
            </a:r>
          </a:p>
          <a:p>
            <a:pPr>
              <a:spcBef>
                <a:spcPts val="600"/>
              </a:spcBef>
            </a:pPr>
            <a:r>
              <a:rPr lang="es-ES" b="1" smtClean="0"/>
              <a:t>EFISIENSI</a:t>
            </a:r>
            <a:r>
              <a:rPr lang="es-ES" smtClean="0"/>
              <a:t> </a:t>
            </a:r>
            <a:r>
              <a:rPr lang="es-ES" b="1" smtClean="0"/>
              <a:t>: </a:t>
            </a:r>
            <a:r>
              <a:rPr lang="en-US" smtClean="0"/>
              <a:t>penyelenggara suatu Urusan Pemerintahan ditentukan berdasarkan perbandingan tingkat daya guna yang paling tinggi yang dapat diperoleh.</a:t>
            </a:r>
          </a:p>
          <a:p>
            <a:pPr>
              <a:spcBef>
                <a:spcPts val="600"/>
              </a:spcBef>
            </a:pPr>
            <a:r>
              <a:rPr lang="nb-NO" b="1" smtClean="0"/>
              <a:t>EKSTERNALITAS :</a:t>
            </a:r>
            <a:r>
              <a:rPr lang="nb-NO" smtClean="0"/>
              <a:t> </a:t>
            </a:r>
            <a:r>
              <a:rPr lang="en-US" smtClean="0"/>
              <a:t>penyelenggara suatu Urusan Pemerintahan ditentukan berdasarkan luas, besaran, dan jangkauan dampak yang timbul akibat penyelenggaraan suatu Urusan Pemerintahan.</a:t>
            </a:r>
          </a:p>
          <a:p>
            <a:pPr>
              <a:spcBef>
                <a:spcPts val="600"/>
              </a:spcBef>
            </a:pPr>
            <a:endParaRPr lang="en-US" smtClean="0"/>
          </a:p>
          <a:p>
            <a:pPr>
              <a:spcBef>
                <a:spcPts val="600"/>
              </a:spcBef>
            </a:pPr>
            <a:endParaRPr lang="en-US"/>
          </a:p>
        </p:txBody>
      </p:sp>
      <p:sp>
        <p:nvSpPr>
          <p:cNvPr id="7" name="Rectangle 6"/>
          <p:cNvSpPr/>
          <p:nvPr/>
        </p:nvSpPr>
        <p:spPr>
          <a:xfrm>
            <a:off x="0" y="5152072"/>
            <a:ext cx="9144000" cy="1477328"/>
          </a:xfrm>
          <a:prstGeom prst="rect">
            <a:avLst/>
          </a:prstGeom>
        </p:spPr>
        <p:txBody>
          <a:bodyPr wrap="square">
            <a:spAutoFit/>
          </a:bodyPr>
          <a:lstStyle/>
          <a:p>
            <a:r>
              <a:rPr lang="nb-NO" b="1" smtClean="0"/>
              <a:t>KEPENTINGAN STRATEGIS NASIONAL : </a:t>
            </a:r>
            <a:r>
              <a:rPr lang="en-US" smtClean="0"/>
              <a:t>penyelenggara suatu Urusan Pemerintahan ditentukan berdasarkan pertimbangan dalam rangka menjaga keutuhan dan kesatuan bangsa, menjaga kedaulatan Negara, implementasi hubungan luar negeri, pencapaian program strategis nasional dan pertimbangan lain yang diatur dalam ketentuan peraturan perundang-undangan.</a:t>
            </a:r>
            <a:endParaRPr lang="en-US"/>
          </a:p>
        </p:txBody>
      </p:sp>
      <p:sp>
        <p:nvSpPr>
          <p:cNvPr id="8" name="TextBox 7"/>
          <p:cNvSpPr txBox="1"/>
          <p:nvPr/>
        </p:nvSpPr>
        <p:spPr>
          <a:xfrm>
            <a:off x="3886200" y="6488668"/>
            <a:ext cx="5254580" cy="369332"/>
          </a:xfrm>
          <a:prstGeom prst="rect">
            <a:avLst/>
          </a:prstGeom>
          <a:noFill/>
        </p:spPr>
        <p:txBody>
          <a:bodyPr wrap="none" rtlCol="0">
            <a:spAutoFit/>
          </a:bodyPr>
          <a:lstStyle/>
          <a:p>
            <a:r>
              <a:rPr lang="en-US" smtClean="0"/>
              <a:t>Pasal 13(1) UU 23/2014 ttg Pemerintahan Daerah</a:t>
            </a:r>
            <a:endParaRPr lang="en-US"/>
          </a:p>
        </p:txBody>
      </p:sp>
      <p:grpSp>
        <p:nvGrpSpPr>
          <p:cNvPr id="6"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9" name="Group 23"/>
            <p:cNvGrpSpPr>
              <a:grpSpLocks/>
            </p:cNvGrpSpPr>
            <p:nvPr/>
          </p:nvGrpSpPr>
          <p:grpSpPr bwMode="auto">
            <a:xfrm>
              <a:off x="-14288" y="96838"/>
              <a:ext cx="9158288" cy="1889124"/>
              <a:chOff x="-14256" y="200002"/>
              <a:chExt cx="9158256" cy="1889463"/>
            </a:xfrm>
          </p:grpSpPr>
          <p:grpSp>
            <p:nvGrpSpPr>
              <p:cNvPr id="11" name="Group 22"/>
              <p:cNvGrpSpPr>
                <a:grpSpLocks/>
              </p:cNvGrpSpPr>
              <p:nvPr/>
            </p:nvGrpSpPr>
            <p:grpSpPr bwMode="auto">
              <a:xfrm>
                <a:off x="-14256" y="285728"/>
                <a:ext cx="9158256" cy="831568"/>
                <a:chOff x="-14256" y="285728"/>
                <a:chExt cx="9158256" cy="831568"/>
              </a:xfrm>
            </p:grpSpPr>
            <p:grpSp>
              <p:nvGrpSpPr>
                <p:cNvPr id="13" name="Group 15"/>
                <p:cNvGrpSpPr>
                  <a:grpSpLocks/>
                </p:cNvGrpSpPr>
                <p:nvPr/>
              </p:nvGrpSpPr>
              <p:grpSpPr bwMode="auto">
                <a:xfrm>
                  <a:off x="-14256" y="500090"/>
                  <a:ext cx="9158256" cy="376306"/>
                  <a:chOff x="0" y="1828839"/>
                  <a:chExt cx="9144000" cy="304855"/>
                </a:xfrm>
              </p:grpSpPr>
              <p:sp>
                <p:nvSpPr>
                  <p:cNvPr id="15" name="Rectangle 14"/>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16" name="Rectangle 15"/>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14"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12"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10"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8761"/>
            <a:ext cx="8229600" cy="4325112"/>
          </a:xfrm>
        </p:spPr>
        <p:txBody>
          <a:bodyPr>
            <a:normAutofit/>
          </a:bodyPr>
          <a:lstStyle/>
          <a:p>
            <a:pPr marL="693738" indent="-693738">
              <a:buNone/>
              <a:tabLst>
                <a:tab pos="693738" algn="l"/>
              </a:tabLst>
            </a:pPr>
            <a:r>
              <a:rPr lang="en-US" sz="2400" smtClean="0"/>
              <a:t>(1) 	Penyelenggara Pemerintahan Daerah memprioritaskan </a:t>
            </a:r>
            <a:r>
              <a:rPr lang="fi-FI" sz="2400" smtClean="0"/>
              <a:t>pelaksanaan Urusan Pemerintahan Wajib yang berkaitan </a:t>
            </a:r>
            <a:r>
              <a:rPr lang="en-US" sz="2400" smtClean="0"/>
              <a:t>dengan Pelayanan Dasar sebagaimana dimaksud dalam Pasal 11 ayat (3).</a:t>
            </a:r>
          </a:p>
          <a:p>
            <a:pPr marL="693738" indent="-693738">
              <a:buNone/>
              <a:tabLst>
                <a:tab pos="693738" algn="l"/>
              </a:tabLst>
            </a:pPr>
            <a:r>
              <a:rPr lang="fi-FI" sz="2400" smtClean="0"/>
              <a:t>(2) 	Pelaksanaan Pelayanan Dasar pada Urusan Pemerintahan </a:t>
            </a:r>
            <a:r>
              <a:rPr lang="en-US" sz="2400" smtClean="0"/>
              <a:t>Wajib yang berkaitan dengan Pelayanan Dasar sebagaimana dimaksud pada ayat (1) berpedoman pada standar pelayanan minimal yang ditetapkan oleh Pemerintah Pusat.</a:t>
            </a:r>
          </a:p>
          <a:p>
            <a:pPr marL="693738" indent="-693738">
              <a:buNone/>
              <a:tabLst>
                <a:tab pos="693738" algn="l"/>
              </a:tabLst>
            </a:pPr>
            <a:r>
              <a:rPr lang="en-US" sz="2400" smtClean="0"/>
              <a:t>(3) 	Ketentuan lebih lanjut mengenai </a:t>
            </a:r>
            <a:r>
              <a:rPr lang="en-US" sz="2400" b="1" smtClean="0"/>
              <a:t>STANDAR PELAYANAN MINIMAL</a:t>
            </a:r>
            <a:r>
              <a:rPr lang="en-US" sz="2400" smtClean="0"/>
              <a:t> diatur dengan </a:t>
            </a:r>
            <a:r>
              <a:rPr lang="en-US" sz="2400" b="1" smtClean="0"/>
              <a:t>PERATURAN PEMERINTAH.</a:t>
            </a:r>
            <a:endParaRPr lang="en-US" sz="2400" b="1"/>
          </a:p>
        </p:txBody>
      </p:sp>
      <p:sp>
        <p:nvSpPr>
          <p:cNvPr id="4" name="TextBox 3"/>
          <p:cNvSpPr txBox="1"/>
          <p:nvPr/>
        </p:nvSpPr>
        <p:spPr>
          <a:xfrm>
            <a:off x="3886200" y="6488668"/>
            <a:ext cx="5039778" cy="369332"/>
          </a:xfrm>
          <a:prstGeom prst="rect">
            <a:avLst/>
          </a:prstGeom>
          <a:noFill/>
        </p:spPr>
        <p:txBody>
          <a:bodyPr wrap="none" rtlCol="0">
            <a:spAutoFit/>
          </a:bodyPr>
          <a:lstStyle/>
          <a:p>
            <a:r>
              <a:rPr lang="en-US" smtClean="0"/>
              <a:t>Pasal 18 UU 23/2014 ttg Pemerintahan Daerah</a:t>
            </a:r>
            <a:endParaRPr lang="en-US"/>
          </a:p>
        </p:txBody>
      </p:sp>
      <p:sp>
        <p:nvSpPr>
          <p:cNvPr id="5" name="Rectangle 4"/>
          <p:cNvSpPr/>
          <p:nvPr/>
        </p:nvSpPr>
        <p:spPr>
          <a:xfrm>
            <a:off x="381000" y="5229761"/>
            <a:ext cx="8382000" cy="1323439"/>
          </a:xfrm>
          <a:prstGeom prst="rect">
            <a:avLst/>
          </a:prstGeom>
          <a:ln>
            <a:solidFill>
              <a:srgbClr val="FF0000"/>
            </a:solidFill>
            <a:prstDash val="dash"/>
          </a:ln>
        </p:spPr>
        <p:txBody>
          <a:bodyPr wrap="square">
            <a:spAutoFit/>
          </a:bodyPr>
          <a:lstStyle/>
          <a:p>
            <a:r>
              <a:rPr lang="en-US" sz="2000" u="sng" smtClean="0"/>
              <a:t>Penjelasan Umum: </a:t>
            </a:r>
          </a:p>
          <a:p>
            <a:r>
              <a:rPr lang="en-US" sz="2000" smtClean="0"/>
              <a:t>Untuk Urusan Pemerintahan Wajib yang terkait Pelayanan Dasar</a:t>
            </a:r>
          </a:p>
          <a:p>
            <a:r>
              <a:rPr lang="en-US" sz="2000" smtClean="0"/>
              <a:t>ditentukan Standar Pelayanan Minimal (SPM) untuk menjamin hak-hak</a:t>
            </a:r>
          </a:p>
          <a:p>
            <a:r>
              <a:rPr lang="en-US" sz="2000" smtClean="0"/>
              <a:t>konstitusional masyarakat.</a:t>
            </a:r>
            <a:endParaRPr lang="en-US" sz="2000"/>
          </a:p>
        </p:txBody>
      </p:sp>
      <p:grpSp>
        <p:nvGrpSpPr>
          <p:cNvPr id="6" name="Group 11"/>
          <p:cNvGrpSpPr>
            <a:grpSpLocks/>
          </p:cNvGrpSpPr>
          <p:nvPr/>
        </p:nvGrpSpPr>
        <p:grpSpPr bwMode="auto">
          <a:xfrm>
            <a:off x="-14273" y="96840"/>
            <a:ext cx="9158289" cy="1889125"/>
            <a:chOff x="-14288" y="96838"/>
            <a:chExt cx="9158288" cy="1889125"/>
          </a:xfrm>
          <a:effectLst>
            <a:outerShdw blurRad="50800" dist="38100" dir="2700000" algn="tl" rotWithShape="0">
              <a:srgbClr val="FF0000">
                <a:alpha val="40000"/>
              </a:srgbClr>
            </a:outerShdw>
          </a:effectLst>
        </p:grpSpPr>
        <p:grpSp>
          <p:nvGrpSpPr>
            <p:cNvPr id="7" name="Group 23"/>
            <p:cNvGrpSpPr>
              <a:grpSpLocks/>
            </p:cNvGrpSpPr>
            <p:nvPr/>
          </p:nvGrpSpPr>
          <p:grpSpPr bwMode="auto">
            <a:xfrm>
              <a:off x="-14288" y="96838"/>
              <a:ext cx="9158288" cy="1889124"/>
              <a:chOff x="-14256" y="200002"/>
              <a:chExt cx="9158256" cy="1889463"/>
            </a:xfrm>
          </p:grpSpPr>
          <p:grpSp>
            <p:nvGrpSpPr>
              <p:cNvPr id="9" name="Group 22"/>
              <p:cNvGrpSpPr>
                <a:grpSpLocks/>
              </p:cNvGrpSpPr>
              <p:nvPr/>
            </p:nvGrpSpPr>
            <p:grpSpPr bwMode="auto">
              <a:xfrm>
                <a:off x="-14256" y="285728"/>
                <a:ext cx="9158256" cy="831568"/>
                <a:chOff x="-14256" y="285728"/>
                <a:chExt cx="9158256" cy="831568"/>
              </a:xfrm>
            </p:grpSpPr>
            <p:grpSp>
              <p:nvGrpSpPr>
                <p:cNvPr id="11" name="Group 15"/>
                <p:cNvGrpSpPr>
                  <a:grpSpLocks/>
                </p:cNvGrpSpPr>
                <p:nvPr/>
              </p:nvGrpSpPr>
              <p:grpSpPr bwMode="auto">
                <a:xfrm>
                  <a:off x="-14256" y="500090"/>
                  <a:ext cx="9158256" cy="376306"/>
                  <a:chOff x="0" y="1828839"/>
                  <a:chExt cx="9144000" cy="304855"/>
                </a:xfrm>
              </p:grpSpPr>
              <p:sp>
                <p:nvSpPr>
                  <p:cNvPr id="13" name="Rectangle 12"/>
                  <p:cNvSpPr/>
                  <p:nvPr/>
                </p:nvSpPr>
                <p:spPr>
                  <a:xfrm>
                    <a:off x="0" y="1828839"/>
                    <a:ext cx="9144000" cy="153070"/>
                  </a:xfrm>
                  <a:prstGeom prst="rect">
                    <a:avLst/>
                  </a:prstGeom>
                  <a:solidFill>
                    <a:srgbClr val="FF0000"/>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sp>
                <p:nvSpPr>
                  <p:cNvPr id="14" name="Rectangle 13"/>
                  <p:cNvSpPr/>
                  <p:nvPr/>
                </p:nvSpPr>
                <p:spPr>
                  <a:xfrm>
                    <a:off x="0" y="1981910"/>
                    <a:ext cx="9144000" cy="151784"/>
                  </a:xfrm>
                  <a:prstGeom prst="rect">
                    <a:avLst/>
                  </a:prstGeom>
                  <a:solidFill>
                    <a:schemeClr val="bg1"/>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th-TH" sz="3200" b="1" i="1">
                      <a:solidFill>
                        <a:srgbClr val="FFFFFF"/>
                      </a:solidFill>
                      <a:latin typeface="Candara" pitchFamily="34" charset="0"/>
                    </a:endParaRPr>
                  </a:p>
                </p:txBody>
              </p:sp>
            </p:grpSp>
            <p:pic>
              <p:nvPicPr>
                <p:cNvPr id="12" name="Picture 1" descr="logo"/>
                <p:cNvPicPr>
                  <a:picLocks noChangeAspect="1" noChangeArrowheads="1"/>
                </p:cNvPicPr>
                <p:nvPr/>
              </p:nvPicPr>
              <p:blipFill>
                <a:blip r:embed="rId2" cstate="print"/>
                <a:srcRect/>
                <a:stretch>
                  <a:fillRect/>
                </a:stretch>
              </p:blipFill>
              <p:spPr bwMode="auto">
                <a:xfrm>
                  <a:off x="7786710" y="285728"/>
                  <a:ext cx="742563" cy="831568"/>
                </a:xfrm>
                <a:prstGeom prst="rect">
                  <a:avLst/>
                </a:prstGeom>
                <a:noFill/>
                <a:ln w="9525">
                  <a:noFill/>
                  <a:miter lim="800000"/>
                  <a:headEnd/>
                  <a:tailEnd/>
                </a:ln>
                <a:effectLst>
                  <a:reflection blurRad="6350" stA="52000" endA="300" endPos="35000" dir="5400000" sy="-100000" algn="bl" rotWithShape="0"/>
                </a:effectLst>
              </p:spPr>
            </p:pic>
          </p:grpSp>
          <p:pic>
            <p:nvPicPr>
              <p:cNvPr id="10" name="Picture 12" descr="garuda gud.png"/>
              <p:cNvPicPr>
                <a:picLocks noChangeAspect="1"/>
              </p:cNvPicPr>
              <p:nvPr/>
            </p:nvPicPr>
            <p:blipFill>
              <a:blip r:embed="rId3" cstate="print"/>
              <a:srcRect/>
              <a:stretch>
                <a:fillRect/>
              </a:stretch>
            </p:blipFill>
            <p:spPr bwMode="auto">
              <a:xfrm>
                <a:off x="500034" y="200002"/>
                <a:ext cx="857256" cy="1889463"/>
              </a:xfrm>
              <a:prstGeom prst="rect">
                <a:avLst/>
              </a:prstGeom>
              <a:noFill/>
              <a:ln w="9525">
                <a:noFill/>
                <a:miter lim="800000"/>
                <a:headEnd/>
                <a:tailEnd/>
              </a:ln>
            </p:spPr>
          </p:pic>
        </p:grpSp>
        <p:sp>
          <p:nvSpPr>
            <p:cNvPr id="8" name="Rectangle 2"/>
            <p:cNvSpPr txBox="1">
              <a:spLocks noChangeArrowheads="1"/>
            </p:cNvSpPr>
            <p:nvPr/>
          </p:nvSpPr>
          <p:spPr bwMode="auto">
            <a:xfrm>
              <a:off x="2214563" y="539750"/>
              <a:ext cx="4643437" cy="381000"/>
            </a:xfrm>
            <a:prstGeom prst="rect">
              <a:avLst/>
            </a:prstGeom>
            <a:noFill/>
            <a:ln w="9525">
              <a:noFill/>
              <a:miter lim="800000"/>
              <a:headEnd/>
              <a:tailEnd/>
            </a:ln>
          </p:spPr>
          <p:txBody>
            <a:bodyPr/>
            <a:lstStyle/>
            <a:p>
              <a:pPr marL="342900" indent="-342900" algn="ctr">
                <a:lnSpc>
                  <a:spcPct val="90000"/>
                </a:lnSpc>
                <a:spcBef>
                  <a:spcPct val="20000"/>
                </a:spcBef>
                <a:buFont typeface="Wingdings" pitchFamily="2" charset="2"/>
                <a:buNone/>
                <a:defRPr/>
              </a:pPr>
              <a:r>
                <a:rPr lang="id-ID" sz="1550" dirty="0">
                  <a:solidFill>
                    <a:srgbClr val="000000"/>
                  </a:solidFill>
                  <a:latin typeface="Candara" pitchFamily="34" charset="0"/>
                  <a:ea typeface="Verdana" pitchFamily="34" charset="0"/>
                  <a:cs typeface="Verdana" pitchFamily="34" charset="0"/>
                </a:rPr>
                <a:t>KEMENTERIAN DALAM NEGERI</a:t>
              </a:r>
              <a:endParaRPr lang="en-US" i="1" dirty="0">
                <a:solidFill>
                  <a:srgbClr val="000000"/>
                </a:solidFill>
                <a:latin typeface="Candara" pitchFamily="34" charset="0"/>
                <a:ea typeface="Verdana" pitchFamily="34" charset="0"/>
                <a:cs typeface="Verdana"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7023</TotalTime>
  <Words>777</Words>
  <Application>Microsoft Office PowerPoint</Application>
  <PresentationFormat>On-screen Show (4:3)</PresentationFormat>
  <Paragraphs>207</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CorelDRAW</vt:lpstr>
      <vt:lpstr>Slide 1</vt:lpstr>
      <vt:lpstr>Slide 2</vt:lpstr>
      <vt:lpstr>Slide 3</vt:lpstr>
      <vt:lpstr>Slide 4</vt:lpstr>
      <vt:lpstr>Slide 5</vt:lpstr>
      <vt:lpstr>Slide 6</vt:lpstr>
      <vt:lpstr>Slide 7</vt:lpstr>
      <vt:lpstr>Slide 8</vt:lpstr>
      <vt:lpstr>Slide 9</vt:lpstr>
      <vt:lpstr>Pemda &amp; Pelayanan Publik</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 054</dc:creator>
  <cp:lastModifiedBy>asus</cp:lastModifiedBy>
  <cp:revision>532</cp:revision>
  <cp:lastPrinted>2015-06-15T06:45:11Z</cp:lastPrinted>
  <dcterms:created xsi:type="dcterms:W3CDTF">2080-04-08T02:25:12Z</dcterms:created>
  <dcterms:modified xsi:type="dcterms:W3CDTF">2016-02-17T01:49:50Z</dcterms:modified>
</cp:coreProperties>
</file>